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5" r:id="rId4"/>
    <p:sldMasterId id="214748368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Google Sans Medium"/>
      <p:regular r:id="rId32"/>
      <p:bold r:id="rId33"/>
      <p:italic r:id="rId34"/>
      <p:boldItalic r:id="rId35"/>
    </p:embeddedFont>
    <p:embeddedFont>
      <p:font typeface="Open Sans SemiBold"/>
      <p:regular r:id="rId36"/>
      <p:bold r:id="rId37"/>
      <p:italic r:id="rId38"/>
      <p:boldItalic r:id="rId39"/>
    </p:embeddedFont>
    <p:embeddedFont>
      <p:font typeface="Open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regular.fntdata"/><Relationship Id="rId20" Type="http://schemas.openxmlformats.org/officeDocument/2006/relationships/slide" Target="slides/slide14.xml"/><Relationship Id="rId42" Type="http://schemas.openxmlformats.org/officeDocument/2006/relationships/font" Target="fonts/OpenSans-italic.fntdata"/><Relationship Id="rId41" Type="http://schemas.openxmlformats.org/officeDocument/2006/relationships/font" Target="fonts/OpenSans-bold.fntdata"/><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OpenSans-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GoogleSansMedium-bold.fntdata"/><Relationship Id="rId10" Type="http://schemas.openxmlformats.org/officeDocument/2006/relationships/slide" Target="slides/slide4.xml"/><Relationship Id="rId32" Type="http://schemas.openxmlformats.org/officeDocument/2006/relationships/font" Target="fonts/GoogleSansMedium-regular.fntdata"/><Relationship Id="rId13" Type="http://schemas.openxmlformats.org/officeDocument/2006/relationships/slide" Target="slides/slide7.xml"/><Relationship Id="rId35" Type="http://schemas.openxmlformats.org/officeDocument/2006/relationships/font" Target="fonts/GoogleSansMedium-boldItalic.fntdata"/><Relationship Id="rId12" Type="http://schemas.openxmlformats.org/officeDocument/2006/relationships/slide" Target="slides/slide6.xml"/><Relationship Id="rId34" Type="http://schemas.openxmlformats.org/officeDocument/2006/relationships/font" Target="fonts/GoogleSansMedium-italic.fntdata"/><Relationship Id="rId15" Type="http://schemas.openxmlformats.org/officeDocument/2006/relationships/slide" Target="slides/slide9.xml"/><Relationship Id="rId37" Type="http://schemas.openxmlformats.org/officeDocument/2006/relationships/font" Target="fonts/OpenSansSemiBold-bold.fntdata"/><Relationship Id="rId14" Type="http://schemas.openxmlformats.org/officeDocument/2006/relationships/slide" Target="slides/slide8.xml"/><Relationship Id="rId36" Type="http://schemas.openxmlformats.org/officeDocument/2006/relationships/font" Target="fonts/OpenSansSemiBold-regular.fntdata"/><Relationship Id="rId17" Type="http://schemas.openxmlformats.org/officeDocument/2006/relationships/slide" Target="slides/slide11.xml"/><Relationship Id="rId39" Type="http://schemas.openxmlformats.org/officeDocument/2006/relationships/font" Target="fonts/OpenSansSemiBold-boldItalic.fntdata"/><Relationship Id="rId16" Type="http://schemas.openxmlformats.org/officeDocument/2006/relationships/slide" Target="slides/slide10.xml"/><Relationship Id="rId38" Type="http://schemas.openxmlformats.org/officeDocument/2006/relationships/font" Target="fonts/OpenSansSemi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2.jpg>
</file>

<file path=ppt/media/image13.png>
</file>

<file path=ppt/media/image14.png>
</file>

<file path=ppt/media/image15.jpg>
</file>

<file path=ppt/media/image16.jpg>
</file>

<file path=ppt/media/image2.png>
</file>

<file path=ppt/media/image3.png>
</file>

<file path=ppt/media/image4.pn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cd03e5b752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cd03e5b752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ced80ebc1c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ced80ebc1c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cd03e5b752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cd03e5b752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ced80ebc1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ced80ebc1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ced80ebc1c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ced80ebc1c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d800de29cc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d800de29cc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cd03e5b752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cd03e5b752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d800de29cc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d800de29cc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d12f718f8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d12f718f8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cd03e5b752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cd03e5b752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d800de29cc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d800de29cc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cd03e5b752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cd03e5b752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cd03e5b752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cd03e5b752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cd03e5b752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cd03e5b752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cd03e5b752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cd03e5b752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ced80ebc1c_1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ced80ebc1c_1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cd03e5b752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cd03e5b752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ced80ebc1c_1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ed80ebc1c_1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ced80ebc1c_12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ced80ebc1c_1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cd03e5b752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cd03e5b752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cd03e5b75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cd03e5b75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cd03e5b752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cd03e5b752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ced80ebc1c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ced80ebc1c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ced80ebc1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ced80ebc1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ue"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0" name="Google Shape;50;p12"/>
          <p:cNvSpPr/>
          <p:nvPr/>
        </p:nvSpPr>
        <p:spPr>
          <a:xfrm>
            <a:off x="0" y="329125"/>
            <a:ext cx="69300" cy="753000"/>
          </a:xfrm>
          <a:prstGeom prst="rect">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p:cSld name="BLANK_1">
    <p:spTree>
      <p:nvGrpSpPr>
        <p:cNvPr id="51" name="Shape 51"/>
        <p:cNvGrpSpPr/>
        <p:nvPr/>
      </p:nvGrpSpPr>
      <p:grpSpPr>
        <a:xfrm>
          <a:off x="0" y="0"/>
          <a:ext cx="0" cy="0"/>
          <a:chOff x="0" y="0"/>
          <a:chExt cx="0" cy="0"/>
        </a:xfrm>
      </p:grpSpPr>
      <p:sp>
        <p:nvSpPr>
          <p:cNvPr id="52" name="Google Shape;52;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3"/>
          <p:cNvSpPr/>
          <p:nvPr/>
        </p:nvSpPr>
        <p:spPr>
          <a:xfrm>
            <a:off x="0" y="329125"/>
            <a:ext cx="69300" cy="7530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2">
  <p:cSld name="BLANK_1_2">
    <p:spTree>
      <p:nvGrpSpPr>
        <p:cNvPr id="54" name="Shape 54"/>
        <p:cNvGrpSpPr/>
        <p:nvPr/>
      </p:nvGrpSpPr>
      <p:grpSpPr>
        <a:xfrm>
          <a:off x="0" y="0"/>
          <a:ext cx="0" cy="0"/>
          <a:chOff x="0" y="0"/>
          <a:chExt cx="0" cy="0"/>
        </a:xfrm>
      </p:grpSpPr>
      <p:sp>
        <p:nvSpPr>
          <p:cNvPr id="55" name="Google Shape;55;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14"/>
          <p:cNvSpPr/>
          <p:nvPr/>
        </p:nvSpPr>
        <p:spPr>
          <a:xfrm>
            <a:off x="0" y="329125"/>
            <a:ext cx="69300" cy="4485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2">
  <p:cSld name="BLANK_1_2_1">
    <p:spTree>
      <p:nvGrpSpPr>
        <p:cNvPr id="57" name="Shape 57"/>
        <p:cNvGrpSpPr/>
        <p:nvPr/>
      </p:nvGrpSpPr>
      <p:grpSpPr>
        <a:xfrm>
          <a:off x="0" y="0"/>
          <a:ext cx="0" cy="0"/>
          <a:chOff x="0" y="0"/>
          <a:chExt cx="0" cy="0"/>
        </a:xfrm>
      </p:grpSpPr>
      <p:sp>
        <p:nvSpPr>
          <p:cNvPr id="58" name="Google Shape;58;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9" name="Google Shape;59;p15"/>
          <p:cNvSpPr/>
          <p:nvPr/>
        </p:nvSpPr>
        <p:spPr>
          <a:xfrm>
            <a:off x="0" y="329125"/>
            <a:ext cx="69300" cy="4485300"/>
          </a:xfrm>
          <a:prstGeom prst="rect">
            <a:avLst/>
          </a:pr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2">
  <p:cSld name="BLANK_1_2_1_1">
    <p:spTree>
      <p:nvGrpSpPr>
        <p:cNvPr id="60" name="Shape 60"/>
        <p:cNvGrpSpPr/>
        <p:nvPr/>
      </p:nvGrpSpPr>
      <p:grpSpPr>
        <a:xfrm>
          <a:off x="0" y="0"/>
          <a:ext cx="0" cy="0"/>
          <a:chOff x="0" y="0"/>
          <a:chExt cx="0" cy="0"/>
        </a:xfrm>
      </p:grpSpPr>
      <p:sp>
        <p:nvSpPr>
          <p:cNvPr id="61" name="Google Shape;61;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2" name="Google Shape;62;p16"/>
          <p:cNvSpPr/>
          <p:nvPr/>
        </p:nvSpPr>
        <p:spPr>
          <a:xfrm>
            <a:off x="0" y="329125"/>
            <a:ext cx="69300" cy="44853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p:cSld name="BLANK_1_1">
    <p:spTree>
      <p:nvGrpSpPr>
        <p:cNvPr id="63" name="Shape 63"/>
        <p:cNvGrpSpPr/>
        <p:nvPr/>
      </p:nvGrpSpPr>
      <p:grpSpPr>
        <a:xfrm>
          <a:off x="0" y="0"/>
          <a:ext cx="0" cy="0"/>
          <a:chOff x="0" y="0"/>
          <a:chExt cx="0" cy="0"/>
        </a:xfrm>
      </p:grpSpPr>
      <p:sp>
        <p:nvSpPr>
          <p:cNvPr id="64" name="Google Shape;64;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5" name="Google Shape;65;p17"/>
          <p:cNvSpPr/>
          <p:nvPr/>
        </p:nvSpPr>
        <p:spPr>
          <a:xfrm>
            <a:off x="0" y="329125"/>
            <a:ext cx="69300" cy="753000"/>
          </a:xfrm>
          <a:prstGeom prst="rect">
            <a:avLst/>
          </a:pr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p:cSld name="BLANK_1_1_1">
    <p:spTree>
      <p:nvGrpSpPr>
        <p:cNvPr id="66" name="Shape 66"/>
        <p:cNvGrpSpPr/>
        <p:nvPr/>
      </p:nvGrpSpPr>
      <p:grpSpPr>
        <a:xfrm>
          <a:off x="0" y="0"/>
          <a:ext cx="0" cy="0"/>
          <a:chOff x="0" y="0"/>
          <a:chExt cx="0" cy="0"/>
        </a:xfrm>
      </p:grpSpPr>
      <p:sp>
        <p:nvSpPr>
          <p:cNvPr id="67" name="Google Shape;67;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8" name="Google Shape;68;p18"/>
          <p:cNvSpPr/>
          <p:nvPr/>
        </p:nvSpPr>
        <p:spPr>
          <a:xfrm>
            <a:off x="0" y="329125"/>
            <a:ext cx="69300" cy="7530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y">
  <p:cSld name="BLANK_1_1_1_1">
    <p:spTree>
      <p:nvGrpSpPr>
        <p:cNvPr id="69" name="Shape 69"/>
        <p:cNvGrpSpPr/>
        <p:nvPr/>
      </p:nvGrpSpPr>
      <p:grpSpPr>
        <a:xfrm>
          <a:off x="0" y="0"/>
          <a:ext cx="0" cy="0"/>
          <a:chOff x="0" y="0"/>
          <a:chExt cx="0" cy="0"/>
        </a:xfrm>
      </p:grpSpPr>
      <p:sp>
        <p:nvSpPr>
          <p:cNvPr id="70" name="Google Shape;70;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1" name="Google Shape;71;p19"/>
          <p:cNvSpPr/>
          <p:nvPr/>
        </p:nvSpPr>
        <p:spPr>
          <a:xfrm>
            <a:off x="0" y="329125"/>
            <a:ext cx="69300" cy="753000"/>
          </a:xfrm>
          <a:prstGeom prst="rect">
            <a:avLst/>
          </a:prstGeom>
          <a:solidFill>
            <a:srgbClr val="9AA0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6" name="Shape 76"/>
        <p:cNvGrpSpPr/>
        <p:nvPr/>
      </p:nvGrpSpPr>
      <p:grpSpPr>
        <a:xfrm>
          <a:off x="0" y="0"/>
          <a:ext cx="0" cy="0"/>
          <a:chOff x="0" y="0"/>
          <a:chExt cx="0" cy="0"/>
        </a:xfrm>
      </p:grpSpPr>
      <p:sp>
        <p:nvSpPr>
          <p:cNvPr id="77" name="Google Shape;77;p2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8" name="Google Shape;78;p2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9" name="Shape 79"/>
        <p:cNvGrpSpPr/>
        <p:nvPr/>
      </p:nvGrpSpPr>
      <p:grpSpPr>
        <a:xfrm>
          <a:off x="0" y="0"/>
          <a:ext cx="0" cy="0"/>
          <a:chOff x="0" y="0"/>
          <a:chExt cx="0" cy="0"/>
        </a:xfrm>
      </p:grpSpPr>
      <p:sp>
        <p:nvSpPr>
          <p:cNvPr id="80" name="Google Shape;80;p2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1" name="Google Shape;81;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2" name="Shape 82"/>
        <p:cNvGrpSpPr/>
        <p:nvPr/>
      </p:nvGrpSpPr>
      <p:grpSpPr>
        <a:xfrm>
          <a:off x="0" y="0"/>
          <a:ext cx="0" cy="0"/>
          <a:chOff x="0" y="0"/>
          <a:chExt cx="0" cy="0"/>
        </a:xfrm>
      </p:grpSpPr>
      <p:sp>
        <p:nvSpPr>
          <p:cNvPr id="83" name="Google Shape;83;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4" name="Google Shape;84;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5" name="Google Shape;85;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6" name="Shape 86"/>
        <p:cNvGrpSpPr/>
        <p:nvPr/>
      </p:nvGrpSpPr>
      <p:grpSpPr>
        <a:xfrm>
          <a:off x="0" y="0"/>
          <a:ext cx="0" cy="0"/>
          <a:chOff x="0" y="0"/>
          <a:chExt cx="0" cy="0"/>
        </a:xfrm>
      </p:grpSpPr>
      <p:sp>
        <p:nvSpPr>
          <p:cNvPr id="87" name="Google Shape;87;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8" name="Google Shape;88;p24"/>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9" name="Google Shape;89;p2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90" name="Google Shape;90;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1" name="Shape 91"/>
        <p:cNvGrpSpPr/>
        <p:nvPr/>
      </p:nvGrpSpPr>
      <p:grpSpPr>
        <a:xfrm>
          <a:off x="0" y="0"/>
          <a:ext cx="0" cy="0"/>
          <a:chOff x="0" y="0"/>
          <a:chExt cx="0" cy="0"/>
        </a:xfrm>
      </p:grpSpPr>
      <p:sp>
        <p:nvSpPr>
          <p:cNvPr id="92" name="Google Shape;92;p2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3" name="Google Shape;93;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4" name="Shape 94"/>
        <p:cNvGrpSpPr/>
        <p:nvPr/>
      </p:nvGrpSpPr>
      <p:grpSpPr>
        <a:xfrm>
          <a:off x="0" y="0"/>
          <a:ext cx="0" cy="0"/>
          <a:chOff x="0" y="0"/>
          <a:chExt cx="0" cy="0"/>
        </a:xfrm>
      </p:grpSpPr>
      <p:sp>
        <p:nvSpPr>
          <p:cNvPr id="95" name="Google Shape;95;p26"/>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 name="Google Shape;96;p26"/>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97" name="Google Shape;9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8" name="Shape 98"/>
        <p:cNvGrpSpPr/>
        <p:nvPr/>
      </p:nvGrpSpPr>
      <p:grpSpPr>
        <a:xfrm>
          <a:off x="0" y="0"/>
          <a:ext cx="0" cy="0"/>
          <a:chOff x="0" y="0"/>
          <a:chExt cx="0" cy="0"/>
        </a:xfrm>
      </p:grpSpPr>
      <p:sp>
        <p:nvSpPr>
          <p:cNvPr id="99" name="Google Shape;99;p27"/>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00" name="Google Shape;100;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1" name="Shape 101"/>
        <p:cNvGrpSpPr/>
        <p:nvPr/>
      </p:nvGrpSpPr>
      <p:grpSpPr>
        <a:xfrm>
          <a:off x="0" y="0"/>
          <a:ext cx="0" cy="0"/>
          <a:chOff x="0" y="0"/>
          <a:chExt cx="0" cy="0"/>
        </a:xfrm>
      </p:grpSpPr>
      <p:sp>
        <p:nvSpPr>
          <p:cNvPr id="102" name="Google Shape;102;p2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8"/>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4" name="Google Shape;104;p28"/>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5" name="Google Shape;105;p28"/>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06" name="Google Shape;106;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7" name="Shape 107"/>
        <p:cNvGrpSpPr/>
        <p:nvPr/>
      </p:nvGrpSpPr>
      <p:grpSpPr>
        <a:xfrm>
          <a:off x="0" y="0"/>
          <a:ext cx="0" cy="0"/>
          <a:chOff x="0" y="0"/>
          <a:chExt cx="0" cy="0"/>
        </a:xfrm>
      </p:grpSpPr>
      <p:sp>
        <p:nvSpPr>
          <p:cNvPr id="108" name="Google Shape;108;p29"/>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109" name="Google Shape;109;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0" name="Shape 110"/>
        <p:cNvGrpSpPr/>
        <p:nvPr/>
      </p:nvGrpSpPr>
      <p:grpSpPr>
        <a:xfrm>
          <a:off x="0" y="0"/>
          <a:ext cx="0" cy="0"/>
          <a:chOff x="0" y="0"/>
          <a:chExt cx="0" cy="0"/>
        </a:xfrm>
      </p:grpSpPr>
      <p:sp>
        <p:nvSpPr>
          <p:cNvPr id="111" name="Google Shape;111;p3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12" name="Google Shape;112;p30"/>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13" name="Google Shape;113;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ue" type="blank">
  <p:cSld name="BLANK">
    <p:spTree>
      <p:nvGrpSpPr>
        <p:cNvPr id="114" name="Shape 114"/>
        <p:cNvGrpSpPr/>
        <p:nvPr/>
      </p:nvGrpSpPr>
      <p:grpSpPr>
        <a:xfrm>
          <a:off x="0" y="0"/>
          <a:ext cx="0" cy="0"/>
          <a:chOff x="0" y="0"/>
          <a:chExt cx="0" cy="0"/>
        </a:xfrm>
      </p:grpSpPr>
      <p:sp>
        <p:nvSpPr>
          <p:cNvPr id="115" name="Google Shape;115;p31"/>
          <p:cNvSpPr/>
          <p:nvPr/>
        </p:nvSpPr>
        <p:spPr>
          <a:xfrm>
            <a:off x="0" y="329125"/>
            <a:ext cx="69300" cy="753000"/>
          </a:xfrm>
          <a:prstGeom prst="rect">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 name="Google Shape;116;p31"/>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p:cSld name="BLANK_1">
    <p:spTree>
      <p:nvGrpSpPr>
        <p:cNvPr id="117" name="Shape 117"/>
        <p:cNvGrpSpPr/>
        <p:nvPr/>
      </p:nvGrpSpPr>
      <p:grpSpPr>
        <a:xfrm>
          <a:off x="0" y="0"/>
          <a:ext cx="0" cy="0"/>
          <a:chOff x="0" y="0"/>
          <a:chExt cx="0" cy="0"/>
        </a:xfrm>
      </p:grpSpPr>
      <p:sp>
        <p:nvSpPr>
          <p:cNvPr id="118" name="Google Shape;118;p32"/>
          <p:cNvSpPr/>
          <p:nvPr/>
        </p:nvSpPr>
        <p:spPr>
          <a:xfrm>
            <a:off x="0" y="329125"/>
            <a:ext cx="69300" cy="7530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9" name="Google Shape;119;p32"/>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2">
  <p:cSld name="BLANK_1_2">
    <p:spTree>
      <p:nvGrpSpPr>
        <p:cNvPr id="120" name="Shape 120"/>
        <p:cNvGrpSpPr/>
        <p:nvPr/>
      </p:nvGrpSpPr>
      <p:grpSpPr>
        <a:xfrm>
          <a:off x="0" y="0"/>
          <a:ext cx="0" cy="0"/>
          <a:chOff x="0" y="0"/>
          <a:chExt cx="0" cy="0"/>
        </a:xfrm>
      </p:grpSpPr>
      <p:sp>
        <p:nvSpPr>
          <p:cNvPr id="121" name="Google Shape;121;p33"/>
          <p:cNvSpPr/>
          <p:nvPr/>
        </p:nvSpPr>
        <p:spPr>
          <a:xfrm>
            <a:off x="0" y="329125"/>
            <a:ext cx="69300" cy="44853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2" name="Google Shape;122;p3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2">
  <p:cSld name="BLANK_1_2_1">
    <p:spTree>
      <p:nvGrpSpPr>
        <p:cNvPr id="123" name="Shape 123"/>
        <p:cNvGrpSpPr/>
        <p:nvPr/>
      </p:nvGrpSpPr>
      <p:grpSpPr>
        <a:xfrm>
          <a:off x="0" y="0"/>
          <a:ext cx="0" cy="0"/>
          <a:chOff x="0" y="0"/>
          <a:chExt cx="0" cy="0"/>
        </a:xfrm>
      </p:grpSpPr>
      <p:sp>
        <p:nvSpPr>
          <p:cNvPr id="124" name="Google Shape;124;p34"/>
          <p:cNvSpPr/>
          <p:nvPr/>
        </p:nvSpPr>
        <p:spPr>
          <a:xfrm>
            <a:off x="0" y="329125"/>
            <a:ext cx="69300" cy="4485300"/>
          </a:xfrm>
          <a:prstGeom prst="rect">
            <a:avLst/>
          </a:pr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5" name="Google Shape;125;p34"/>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2">
  <p:cSld name="BLANK_1_2_1_1">
    <p:spTree>
      <p:nvGrpSpPr>
        <p:cNvPr id="126" name="Shape 126"/>
        <p:cNvGrpSpPr/>
        <p:nvPr/>
      </p:nvGrpSpPr>
      <p:grpSpPr>
        <a:xfrm>
          <a:off x="0" y="0"/>
          <a:ext cx="0" cy="0"/>
          <a:chOff x="0" y="0"/>
          <a:chExt cx="0" cy="0"/>
        </a:xfrm>
      </p:grpSpPr>
      <p:sp>
        <p:nvSpPr>
          <p:cNvPr id="127" name="Google Shape;127;p35"/>
          <p:cNvSpPr/>
          <p:nvPr/>
        </p:nvSpPr>
        <p:spPr>
          <a:xfrm>
            <a:off x="0" y="329125"/>
            <a:ext cx="69300" cy="44853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8" name="Google Shape;128;p35"/>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ellow">
  <p:cSld name="BLANK_1_1">
    <p:spTree>
      <p:nvGrpSpPr>
        <p:cNvPr id="129" name="Shape 129"/>
        <p:cNvGrpSpPr/>
        <p:nvPr/>
      </p:nvGrpSpPr>
      <p:grpSpPr>
        <a:xfrm>
          <a:off x="0" y="0"/>
          <a:ext cx="0" cy="0"/>
          <a:chOff x="0" y="0"/>
          <a:chExt cx="0" cy="0"/>
        </a:xfrm>
      </p:grpSpPr>
      <p:sp>
        <p:nvSpPr>
          <p:cNvPr id="130" name="Google Shape;130;p36"/>
          <p:cNvSpPr/>
          <p:nvPr/>
        </p:nvSpPr>
        <p:spPr>
          <a:xfrm>
            <a:off x="0" y="329125"/>
            <a:ext cx="69300" cy="753000"/>
          </a:xfrm>
          <a:prstGeom prst="rect">
            <a:avLst/>
          </a:pr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1" name="Google Shape;131;p36"/>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p:cSld name="BLANK_1_1_1">
    <p:spTree>
      <p:nvGrpSpPr>
        <p:cNvPr id="132" name="Shape 132"/>
        <p:cNvGrpSpPr/>
        <p:nvPr/>
      </p:nvGrpSpPr>
      <p:grpSpPr>
        <a:xfrm>
          <a:off x="0" y="0"/>
          <a:ext cx="0" cy="0"/>
          <a:chOff x="0" y="0"/>
          <a:chExt cx="0" cy="0"/>
        </a:xfrm>
      </p:grpSpPr>
      <p:sp>
        <p:nvSpPr>
          <p:cNvPr id="133" name="Google Shape;133;p37"/>
          <p:cNvSpPr/>
          <p:nvPr/>
        </p:nvSpPr>
        <p:spPr>
          <a:xfrm>
            <a:off x="0" y="329125"/>
            <a:ext cx="69300" cy="7530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4" name="Google Shape;134;p37"/>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y">
  <p:cSld name="BLANK_1_1_1_1">
    <p:spTree>
      <p:nvGrpSpPr>
        <p:cNvPr id="135" name="Shape 135"/>
        <p:cNvGrpSpPr/>
        <p:nvPr/>
      </p:nvGrpSpPr>
      <p:grpSpPr>
        <a:xfrm>
          <a:off x="0" y="0"/>
          <a:ext cx="0" cy="0"/>
          <a:chOff x="0" y="0"/>
          <a:chExt cx="0" cy="0"/>
        </a:xfrm>
      </p:grpSpPr>
      <p:sp>
        <p:nvSpPr>
          <p:cNvPr id="136" name="Google Shape;136;p38"/>
          <p:cNvSpPr/>
          <p:nvPr/>
        </p:nvSpPr>
        <p:spPr>
          <a:xfrm>
            <a:off x="0" y="329125"/>
            <a:ext cx="69300" cy="753000"/>
          </a:xfrm>
          <a:prstGeom prst="rect">
            <a:avLst/>
          </a:prstGeom>
          <a:solidFill>
            <a:srgbClr val="9AA0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7" name="Google Shape;137;p38"/>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38" name="Shape 138"/>
        <p:cNvGrpSpPr/>
        <p:nvPr/>
      </p:nvGrpSpPr>
      <p:grpSpPr>
        <a:xfrm>
          <a:off x="0" y="0"/>
          <a:ext cx="0" cy="0"/>
          <a:chOff x="0" y="0"/>
          <a:chExt cx="0" cy="0"/>
        </a:xfrm>
      </p:grpSpPr>
      <p:pic>
        <p:nvPicPr>
          <p:cNvPr id="139" name="Google Shape;139;p39"/>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7.xml"/><Relationship Id="rId11" Type="http://schemas.openxmlformats.org/officeDocument/2006/relationships/slideLayout" Target="../slideLayouts/slideLayout28.xml"/><Relationship Id="rId10" Type="http://schemas.openxmlformats.org/officeDocument/2006/relationships/slideLayout" Target="../slideLayouts/slideLayout27.xml"/><Relationship Id="rId21" Type="http://schemas.openxmlformats.org/officeDocument/2006/relationships/theme" Target="../theme/theme3.xml"/><Relationship Id="rId13" Type="http://schemas.openxmlformats.org/officeDocument/2006/relationships/slideLayout" Target="../slideLayouts/slideLayout30.xml"/><Relationship Id="rId12" Type="http://schemas.openxmlformats.org/officeDocument/2006/relationships/slideLayout" Target="../slideLayouts/slideLayout29.xml"/><Relationship Id="rId1" Type="http://schemas.openxmlformats.org/officeDocument/2006/relationships/image" Target="../media/image1.png"/><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5" Type="http://schemas.openxmlformats.org/officeDocument/2006/relationships/slideLayout" Target="../slideLayouts/slideLayout32.xml"/><Relationship Id="rId14" Type="http://schemas.openxmlformats.org/officeDocument/2006/relationships/slideLayout" Target="../slideLayouts/slideLayout31.xml"/><Relationship Id="rId17" Type="http://schemas.openxmlformats.org/officeDocument/2006/relationships/slideLayout" Target="../slideLayouts/slideLayout34.xml"/><Relationship Id="rId16" Type="http://schemas.openxmlformats.org/officeDocument/2006/relationships/slideLayout" Target="../slideLayouts/slideLayout33.xml"/><Relationship Id="rId5" Type="http://schemas.openxmlformats.org/officeDocument/2006/relationships/slideLayout" Target="../slideLayouts/slideLayout22.xml"/><Relationship Id="rId19" Type="http://schemas.openxmlformats.org/officeDocument/2006/relationships/slideLayout" Target="../slideLayouts/slideLayout36.xml"/><Relationship Id="rId6" Type="http://schemas.openxmlformats.org/officeDocument/2006/relationships/slideLayout" Target="../slideLayouts/slideLayout23.xml"/><Relationship Id="rId18" Type="http://schemas.openxmlformats.org/officeDocument/2006/relationships/slideLayout" Target="../slideLayouts/slideLayout35.xml"/><Relationship Id="rId7" Type="http://schemas.openxmlformats.org/officeDocument/2006/relationships/slideLayout" Target="../slideLayouts/slideLayout24.xml"/><Relationship Id="rId8"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2" name="Shape 72"/>
        <p:cNvGrpSpPr/>
        <p:nvPr/>
      </p:nvGrpSpPr>
      <p:grpSpPr>
        <a:xfrm>
          <a:off x="0" y="0"/>
          <a:ext cx="0" cy="0"/>
          <a:chOff x="0" y="0"/>
          <a:chExt cx="0" cy="0"/>
        </a:xfrm>
      </p:grpSpPr>
      <p:sp>
        <p:nvSpPr>
          <p:cNvPr id="73" name="Google Shape;73;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4" name="Google Shape;74;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pic>
        <p:nvPicPr>
          <p:cNvPr id="75" name="Google Shape;75;p20"/>
          <p:cNvPicPr preferRelativeResize="0"/>
          <p:nvPr/>
        </p:nvPicPr>
        <p:blipFill>
          <a:blip r:embed="rId1">
            <a:alphaModFix/>
          </a:blip>
          <a:stretch>
            <a:fillRect/>
          </a:stretch>
        </p:blipFill>
        <p:spPr>
          <a:xfrm>
            <a:off x="8421698" y="4841325"/>
            <a:ext cx="464876" cy="15299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16.jpg"/><Relationship Id="rId4" Type="http://schemas.openxmlformats.org/officeDocument/2006/relationships/image" Target="../media/image1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hyperlink" Target="https://www.figma.com/file/IqNAgGMTvuL9EtIZ4PGIgV/Booking-musician-for-wedding-venue-mobile-app?node-id=13%3A376" TargetMode="Externa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10.png"/><Relationship Id="rId4" Type="http://schemas.openxmlformats.org/officeDocument/2006/relationships/image" Target="../media/image9.jpg"/><Relationship Id="rId5" Type="http://schemas.openxmlformats.org/officeDocument/2006/relationships/image" Target="../media/image12.jpg"/><Relationship Id="rId6" Type="http://schemas.openxmlformats.org/officeDocument/2006/relationships/image" Target="../media/image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 Id="rId3" Type="http://schemas.openxmlformats.org/officeDocument/2006/relationships/hyperlink" Target="https://www.figma.com/file/IqNAgGMTvuL9EtIZ4PGIgV/Booking-musician-for-wedding-venue-mobile-app?node-id=109%3A517" TargetMode="Externa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285F4"/>
        </a:solidFill>
      </p:bgPr>
    </p:bg>
    <p:spTree>
      <p:nvGrpSpPr>
        <p:cNvPr id="143" name="Shape 143"/>
        <p:cNvGrpSpPr/>
        <p:nvPr/>
      </p:nvGrpSpPr>
      <p:grpSpPr>
        <a:xfrm>
          <a:off x="0" y="0"/>
          <a:ext cx="0" cy="0"/>
          <a:chOff x="0" y="0"/>
          <a:chExt cx="0" cy="0"/>
        </a:xfrm>
      </p:grpSpPr>
      <p:sp>
        <p:nvSpPr>
          <p:cNvPr id="144" name="Google Shape;144;p40"/>
          <p:cNvSpPr txBox="1"/>
          <p:nvPr/>
        </p:nvSpPr>
        <p:spPr>
          <a:xfrm>
            <a:off x="517675" y="1819750"/>
            <a:ext cx="8567100" cy="7389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3600">
                <a:solidFill>
                  <a:srgbClr val="FFFFFF"/>
                </a:solidFill>
                <a:latin typeface="Open Sans SemiBold"/>
                <a:ea typeface="Open Sans SemiBold"/>
                <a:cs typeface="Open Sans SemiBold"/>
                <a:sym typeface="Open Sans SemiBold"/>
              </a:rPr>
              <a:t>Musician booking app for wedding</a:t>
            </a:r>
            <a:endParaRPr sz="3600">
              <a:solidFill>
                <a:srgbClr val="FFFFFF"/>
              </a:solidFill>
              <a:latin typeface="Open Sans SemiBold"/>
              <a:ea typeface="Open Sans SemiBold"/>
              <a:cs typeface="Open Sans SemiBold"/>
              <a:sym typeface="Open Sans SemiBold"/>
            </a:endParaRPr>
          </a:p>
        </p:txBody>
      </p:sp>
      <p:sp>
        <p:nvSpPr>
          <p:cNvPr id="145" name="Google Shape;145;p40"/>
          <p:cNvSpPr txBox="1"/>
          <p:nvPr/>
        </p:nvSpPr>
        <p:spPr>
          <a:xfrm>
            <a:off x="517675" y="2769663"/>
            <a:ext cx="4931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FFFFFF"/>
                </a:solidFill>
                <a:latin typeface="Open Sans"/>
                <a:ea typeface="Open Sans"/>
                <a:cs typeface="Open Sans"/>
                <a:sym typeface="Open Sans"/>
              </a:rPr>
              <a:t>Jaroslava Otman</a:t>
            </a:r>
            <a:endParaRPr sz="2400">
              <a:solidFill>
                <a:srgbClr val="FFFFFF"/>
              </a:solidFill>
              <a:latin typeface="Open Sans"/>
              <a:ea typeface="Open Sans"/>
              <a:cs typeface="Open Sans"/>
              <a:sym typeface="Open Sans"/>
            </a:endParaRPr>
          </a:p>
        </p:txBody>
      </p:sp>
      <p:cxnSp>
        <p:nvCxnSpPr>
          <p:cNvPr id="146" name="Google Shape;146;p40"/>
          <p:cNvCxnSpPr/>
          <p:nvPr/>
        </p:nvCxnSpPr>
        <p:spPr>
          <a:xfrm rot="10800000">
            <a:off x="517650" y="2670825"/>
            <a:ext cx="5808000" cy="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9900"/>
        </a:solidFill>
      </p:bgPr>
    </p:bg>
    <p:spTree>
      <p:nvGrpSpPr>
        <p:cNvPr id="232" name="Shape 232"/>
        <p:cNvGrpSpPr/>
        <p:nvPr/>
      </p:nvGrpSpPr>
      <p:grpSpPr>
        <a:xfrm>
          <a:off x="0" y="0"/>
          <a:ext cx="0" cy="0"/>
          <a:chOff x="0" y="0"/>
          <a:chExt cx="0" cy="0"/>
        </a:xfrm>
      </p:grpSpPr>
      <p:sp>
        <p:nvSpPr>
          <p:cNvPr id="233" name="Google Shape;233;p49"/>
          <p:cNvSpPr txBox="1"/>
          <p:nvPr/>
        </p:nvSpPr>
        <p:spPr>
          <a:xfrm>
            <a:off x="3721275" y="1886850"/>
            <a:ext cx="6302100" cy="13698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Paper wireframes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Digital w</a:t>
            </a:r>
            <a:r>
              <a:rPr lang="en">
                <a:solidFill>
                  <a:srgbClr val="FFFFFF"/>
                </a:solidFill>
                <a:latin typeface="Open Sans"/>
                <a:ea typeface="Open Sans"/>
                <a:cs typeface="Open Sans"/>
                <a:sym typeface="Open Sans"/>
              </a:rPr>
              <a:t>ireframes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Low-fidelity prototype</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Usability studies</a:t>
            </a:r>
            <a:endParaRPr>
              <a:solidFill>
                <a:srgbClr val="FFFFFF"/>
              </a:solidFill>
              <a:latin typeface="Open Sans"/>
              <a:ea typeface="Open Sans"/>
              <a:cs typeface="Open Sans"/>
              <a:sym typeface="Open Sans"/>
            </a:endParaRPr>
          </a:p>
        </p:txBody>
      </p:sp>
      <p:sp>
        <p:nvSpPr>
          <p:cNvPr id="234" name="Google Shape;234;p49"/>
          <p:cNvSpPr txBox="1"/>
          <p:nvPr/>
        </p:nvSpPr>
        <p:spPr>
          <a:xfrm>
            <a:off x="-468875" y="2082300"/>
            <a:ext cx="3704400" cy="9789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Starting</a:t>
            </a:r>
            <a:endParaRPr sz="2400">
              <a:solidFill>
                <a:srgbClr val="FFFFFF"/>
              </a:solidFill>
              <a:latin typeface="Open Sans"/>
              <a:ea typeface="Open Sans"/>
              <a:cs typeface="Open Sans"/>
              <a:sym typeface="Open Sans"/>
            </a:endParaRPr>
          </a:p>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235" name="Google Shape;235;p49"/>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50"/>
          <p:cNvSpPr/>
          <p:nvPr/>
        </p:nvSpPr>
        <p:spPr>
          <a:xfrm>
            <a:off x="4211875" y="0"/>
            <a:ext cx="493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0"/>
          <p:cNvSpPr txBox="1"/>
          <p:nvPr/>
        </p:nvSpPr>
        <p:spPr>
          <a:xfrm>
            <a:off x="517675" y="524350"/>
            <a:ext cx="70008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Paper </a:t>
            </a:r>
            <a:r>
              <a:rPr lang="en" sz="2400">
                <a:solidFill>
                  <a:srgbClr val="5F6368"/>
                </a:solidFill>
                <a:latin typeface="Open Sans"/>
                <a:ea typeface="Open Sans"/>
                <a:cs typeface="Open Sans"/>
                <a:sym typeface="Open Sans"/>
              </a:rPr>
              <a:t>wireframes </a:t>
            </a:r>
            <a:endParaRPr sz="2400">
              <a:solidFill>
                <a:srgbClr val="5F6368"/>
              </a:solidFill>
              <a:latin typeface="Open Sans"/>
              <a:ea typeface="Open Sans"/>
              <a:cs typeface="Open Sans"/>
              <a:sym typeface="Open Sans"/>
            </a:endParaRPr>
          </a:p>
        </p:txBody>
      </p:sp>
      <p:sp>
        <p:nvSpPr>
          <p:cNvPr id="242" name="Google Shape;242;p50"/>
          <p:cNvSpPr txBox="1"/>
          <p:nvPr/>
        </p:nvSpPr>
        <p:spPr>
          <a:xfrm>
            <a:off x="517675" y="1522550"/>
            <a:ext cx="2421300" cy="13698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From five paper wireframes we collected favorited parts and pack it into one final wireframe.</a:t>
            </a:r>
            <a:endParaRPr/>
          </a:p>
        </p:txBody>
      </p:sp>
      <p:sp>
        <p:nvSpPr>
          <p:cNvPr id="243" name="Google Shape;243;p50"/>
          <p:cNvSpPr txBox="1"/>
          <p:nvPr/>
        </p:nvSpPr>
        <p:spPr>
          <a:xfrm>
            <a:off x="2686700" y="804575"/>
            <a:ext cx="267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44" name="Google Shape;244;p50"/>
          <p:cNvPicPr preferRelativeResize="0"/>
          <p:nvPr/>
        </p:nvPicPr>
        <p:blipFill rotWithShape="1">
          <a:blip r:embed="rId3">
            <a:alphaModFix/>
          </a:blip>
          <a:srcRect b="17395" l="14599" r="5362" t="11252"/>
          <a:stretch/>
        </p:blipFill>
        <p:spPr>
          <a:xfrm rot="10800000">
            <a:off x="4870524" y="122695"/>
            <a:ext cx="3778601" cy="2373576"/>
          </a:xfrm>
          <a:prstGeom prst="rect">
            <a:avLst/>
          </a:prstGeom>
          <a:noFill/>
          <a:ln>
            <a:noFill/>
          </a:ln>
        </p:spPr>
      </p:pic>
      <p:pic>
        <p:nvPicPr>
          <p:cNvPr id="245" name="Google Shape;245;p50"/>
          <p:cNvPicPr preferRelativeResize="0"/>
          <p:nvPr/>
        </p:nvPicPr>
        <p:blipFill rotWithShape="1">
          <a:blip r:embed="rId4">
            <a:alphaModFix/>
          </a:blip>
          <a:srcRect b="13896" l="2800" r="2913" t="10746"/>
          <a:stretch/>
        </p:blipFill>
        <p:spPr>
          <a:xfrm rot="10800000">
            <a:off x="4554440" y="2571750"/>
            <a:ext cx="4410772" cy="2509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pic>
        <p:nvPicPr>
          <p:cNvPr id="250" name="Google Shape;250;p51"/>
          <p:cNvPicPr preferRelativeResize="0"/>
          <p:nvPr/>
        </p:nvPicPr>
        <p:blipFill>
          <a:blip r:embed="rId3">
            <a:alphaModFix/>
          </a:blip>
          <a:stretch>
            <a:fillRect/>
          </a:stretch>
        </p:blipFill>
        <p:spPr>
          <a:xfrm>
            <a:off x="5175125" y="346287"/>
            <a:ext cx="2200275" cy="4450937"/>
          </a:xfrm>
          <a:prstGeom prst="rect">
            <a:avLst/>
          </a:prstGeom>
          <a:noFill/>
          <a:ln>
            <a:noFill/>
          </a:ln>
        </p:spPr>
      </p:pic>
      <p:sp>
        <p:nvSpPr>
          <p:cNvPr id="251" name="Google Shape;251;p51"/>
          <p:cNvSpPr txBox="1"/>
          <p:nvPr/>
        </p:nvSpPr>
        <p:spPr>
          <a:xfrm>
            <a:off x="517675" y="524350"/>
            <a:ext cx="70008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52" name="Google Shape;252;p51"/>
          <p:cNvSpPr txBox="1"/>
          <p:nvPr/>
        </p:nvSpPr>
        <p:spPr>
          <a:xfrm>
            <a:off x="517675" y="1522550"/>
            <a:ext cx="2421300" cy="26628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Home screen of the app should show user what the app is primary capable of. Here is obvious that every musician has a recording. Then there is a filter to shrink the amount of offered musicians.</a:t>
            </a:r>
            <a:endParaRPr/>
          </a:p>
        </p:txBody>
      </p:sp>
      <p:cxnSp>
        <p:nvCxnSpPr>
          <p:cNvPr id="253" name="Google Shape;253;p51"/>
          <p:cNvCxnSpPr/>
          <p:nvPr/>
        </p:nvCxnSpPr>
        <p:spPr>
          <a:xfrm>
            <a:off x="4429175" y="3145800"/>
            <a:ext cx="918900" cy="0"/>
          </a:xfrm>
          <a:prstGeom prst="straightConnector1">
            <a:avLst/>
          </a:prstGeom>
          <a:noFill/>
          <a:ln cap="flat" cmpd="sng" w="19050">
            <a:solidFill>
              <a:srgbClr val="FBBC04"/>
            </a:solidFill>
            <a:prstDash val="solid"/>
            <a:round/>
            <a:headEnd len="med" w="med" type="none"/>
            <a:tailEnd len="med" w="med" type="triangle"/>
          </a:ln>
        </p:spPr>
      </p:cxnSp>
      <p:sp>
        <p:nvSpPr>
          <p:cNvPr id="254" name="Google Shape;254;p51"/>
          <p:cNvSpPr txBox="1"/>
          <p:nvPr/>
        </p:nvSpPr>
        <p:spPr>
          <a:xfrm>
            <a:off x="3328775" y="2745600"/>
            <a:ext cx="11004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5F6368"/>
                </a:solidFill>
                <a:latin typeface="Open Sans"/>
                <a:ea typeface="Open Sans"/>
                <a:cs typeface="Open Sans"/>
                <a:sym typeface="Open Sans"/>
              </a:rPr>
              <a:t>Filter gives user an option to select when the musician is supposed to play and what kind of music the user wants.</a:t>
            </a:r>
            <a:endParaRPr sz="1000">
              <a:solidFill>
                <a:srgbClr val="5F6368"/>
              </a:solidFill>
              <a:latin typeface="Open Sans"/>
              <a:ea typeface="Open Sans"/>
              <a:cs typeface="Open Sans"/>
              <a:sym typeface="Open Sans"/>
            </a:endParaRPr>
          </a:p>
        </p:txBody>
      </p:sp>
      <p:cxnSp>
        <p:nvCxnSpPr>
          <p:cNvPr id="255" name="Google Shape;255;p51"/>
          <p:cNvCxnSpPr/>
          <p:nvPr/>
        </p:nvCxnSpPr>
        <p:spPr>
          <a:xfrm rot="10800000">
            <a:off x="6860525" y="1779975"/>
            <a:ext cx="918000" cy="0"/>
          </a:xfrm>
          <a:prstGeom prst="straightConnector1">
            <a:avLst/>
          </a:prstGeom>
          <a:noFill/>
          <a:ln cap="flat" cmpd="sng" w="19050">
            <a:solidFill>
              <a:srgbClr val="FBBC04"/>
            </a:solidFill>
            <a:prstDash val="solid"/>
            <a:round/>
            <a:headEnd len="med" w="med" type="none"/>
            <a:tailEnd len="med" w="med" type="triangle"/>
          </a:ln>
        </p:spPr>
      </p:cxnSp>
      <p:sp>
        <p:nvSpPr>
          <p:cNvPr id="256" name="Google Shape;256;p51"/>
          <p:cNvSpPr txBox="1"/>
          <p:nvPr/>
        </p:nvSpPr>
        <p:spPr>
          <a:xfrm>
            <a:off x="7778525" y="1379775"/>
            <a:ext cx="11004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5F6368"/>
                </a:solidFill>
                <a:latin typeface="Open Sans"/>
                <a:ea typeface="Open Sans"/>
                <a:cs typeface="Open Sans"/>
                <a:sym typeface="Open Sans"/>
              </a:rPr>
              <a:t>At the first view there is an option to listen the musician. Recordings are verification of the musician.</a:t>
            </a:r>
            <a:endParaRPr sz="1000">
              <a:solidFill>
                <a:srgbClr val="5F6368"/>
              </a:solidFill>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pic>
        <p:nvPicPr>
          <p:cNvPr id="261" name="Google Shape;261;p52"/>
          <p:cNvPicPr preferRelativeResize="0"/>
          <p:nvPr/>
        </p:nvPicPr>
        <p:blipFill>
          <a:blip r:embed="rId3">
            <a:alphaModFix/>
          </a:blip>
          <a:stretch>
            <a:fillRect/>
          </a:stretch>
        </p:blipFill>
        <p:spPr>
          <a:xfrm>
            <a:off x="5183038" y="333468"/>
            <a:ext cx="2271550" cy="4476558"/>
          </a:xfrm>
          <a:prstGeom prst="rect">
            <a:avLst/>
          </a:prstGeom>
          <a:noFill/>
          <a:ln>
            <a:noFill/>
          </a:ln>
        </p:spPr>
      </p:pic>
      <p:sp>
        <p:nvSpPr>
          <p:cNvPr id="262" name="Google Shape;262;p52"/>
          <p:cNvSpPr txBox="1"/>
          <p:nvPr/>
        </p:nvSpPr>
        <p:spPr>
          <a:xfrm>
            <a:off x="517675" y="524350"/>
            <a:ext cx="70008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Digital wireframes </a:t>
            </a:r>
            <a:endParaRPr sz="2400">
              <a:solidFill>
                <a:srgbClr val="5F6368"/>
              </a:solidFill>
              <a:latin typeface="Open Sans"/>
              <a:ea typeface="Open Sans"/>
              <a:cs typeface="Open Sans"/>
              <a:sym typeface="Open Sans"/>
            </a:endParaRPr>
          </a:p>
        </p:txBody>
      </p:sp>
      <p:sp>
        <p:nvSpPr>
          <p:cNvPr id="263" name="Google Shape;263;p52"/>
          <p:cNvSpPr txBox="1"/>
          <p:nvPr/>
        </p:nvSpPr>
        <p:spPr>
          <a:xfrm>
            <a:off x="517675" y="1522550"/>
            <a:ext cx="2421300" cy="20163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Today everything is online, quick and easy. Payments are secured so why not to have the ability pay the musician right away. It is great for both parties.</a:t>
            </a:r>
            <a:endParaRPr/>
          </a:p>
        </p:txBody>
      </p:sp>
      <p:cxnSp>
        <p:nvCxnSpPr>
          <p:cNvPr id="264" name="Google Shape;264;p52"/>
          <p:cNvCxnSpPr/>
          <p:nvPr/>
        </p:nvCxnSpPr>
        <p:spPr>
          <a:xfrm>
            <a:off x="4565525" y="1608925"/>
            <a:ext cx="918900" cy="0"/>
          </a:xfrm>
          <a:prstGeom prst="straightConnector1">
            <a:avLst/>
          </a:prstGeom>
          <a:noFill/>
          <a:ln cap="flat" cmpd="sng" w="19050">
            <a:solidFill>
              <a:srgbClr val="FBBC04"/>
            </a:solidFill>
            <a:prstDash val="solid"/>
            <a:round/>
            <a:headEnd len="med" w="med" type="none"/>
            <a:tailEnd len="med" w="med" type="triangle"/>
          </a:ln>
        </p:spPr>
      </p:cxnSp>
      <p:sp>
        <p:nvSpPr>
          <p:cNvPr id="265" name="Google Shape;265;p52"/>
          <p:cNvSpPr txBox="1"/>
          <p:nvPr/>
        </p:nvSpPr>
        <p:spPr>
          <a:xfrm>
            <a:off x="3506850" y="1208725"/>
            <a:ext cx="11004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5F6368"/>
                </a:solidFill>
                <a:latin typeface="Open Sans"/>
                <a:ea typeface="Open Sans"/>
                <a:cs typeface="Open Sans"/>
                <a:sym typeface="Open Sans"/>
              </a:rPr>
              <a:t>For quick and easy booking there is online payment by card.</a:t>
            </a:r>
            <a:endParaRPr sz="1000">
              <a:solidFill>
                <a:srgbClr val="5F6368"/>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53"/>
          <p:cNvSpPr/>
          <p:nvPr/>
        </p:nvSpPr>
        <p:spPr>
          <a:xfrm>
            <a:off x="4211875" y="0"/>
            <a:ext cx="493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3"/>
          <p:cNvSpPr txBox="1"/>
          <p:nvPr/>
        </p:nvSpPr>
        <p:spPr>
          <a:xfrm>
            <a:off x="517675" y="524350"/>
            <a:ext cx="7000800" cy="5541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0"/>
              </a:spcAft>
              <a:buNone/>
            </a:pPr>
            <a:r>
              <a:rPr lang="en" sz="2400">
                <a:solidFill>
                  <a:srgbClr val="5F6368"/>
                </a:solidFill>
                <a:latin typeface="Open Sans"/>
                <a:ea typeface="Open Sans"/>
                <a:cs typeface="Open Sans"/>
                <a:sym typeface="Open Sans"/>
              </a:rPr>
              <a:t>Low</a:t>
            </a:r>
            <a:r>
              <a:rPr lang="en" sz="2400">
                <a:solidFill>
                  <a:srgbClr val="5F6368"/>
                </a:solidFill>
                <a:latin typeface="Open Sans"/>
                <a:ea typeface="Open Sans"/>
                <a:cs typeface="Open Sans"/>
                <a:sym typeface="Open Sans"/>
              </a:rPr>
              <a:t>-fidelity prototype</a:t>
            </a:r>
            <a:endParaRPr sz="2400">
              <a:solidFill>
                <a:srgbClr val="5F6368"/>
              </a:solidFill>
              <a:latin typeface="Open Sans"/>
              <a:ea typeface="Open Sans"/>
              <a:cs typeface="Open Sans"/>
              <a:sym typeface="Open Sans"/>
            </a:endParaRPr>
          </a:p>
        </p:txBody>
      </p:sp>
      <p:sp>
        <p:nvSpPr>
          <p:cNvPr id="272" name="Google Shape;272;p53"/>
          <p:cNvSpPr txBox="1"/>
          <p:nvPr/>
        </p:nvSpPr>
        <p:spPr>
          <a:xfrm>
            <a:off x="6011725" y="2110050"/>
            <a:ext cx="13323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5F6368"/>
                </a:solidFill>
                <a:latin typeface="Open Sans"/>
                <a:ea typeface="Open Sans"/>
                <a:cs typeface="Open Sans"/>
                <a:sym typeface="Open Sans"/>
              </a:rPr>
              <a:t>Screenshot of prototype with connections or prototype GIF</a:t>
            </a:r>
            <a:endParaRPr sz="1200">
              <a:solidFill>
                <a:srgbClr val="5F6368"/>
              </a:solidFill>
              <a:latin typeface="Open Sans"/>
              <a:ea typeface="Open Sans"/>
              <a:cs typeface="Open Sans"/>
              <a:sym typeface="Open Sans"/>
            </a:endParaRPr>
          </a:p>
        </p:txBody>
      </p:sp>
      <p:sp>
        <p:nvSpPr>
          <p:cNvPr id="273" name="Google Shape;273;p53"/>
          <p:cNvSpPr txBox="1"/>
          <p:nvPr/>
        </p:nvSpPr>
        <p:spPr>
          <a:xfrm>
            <a:off x="532875" y="1260400"/>
            <a:ext cx="2915400" cy="36327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5F6368"/>
                </a:solidFill>
                <a:latin typeface="Open Sans"/>
                <a:ea typeface="Open Sans"/>
                <a:cs typeface="Open Sans"/>
                <a:sym typeface="Open Sans"/>
              </a:rPr>
              <a:t>Link to low-fidelity prototype:</a:t>
            </a:r>
            <a:endParaRPr>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u="sng">
                <a:solidFill>
                  <a:schemeClr val="hlink"/>
                </a:solidFill>
                <a:latin typeface="Open Sans"/>
                <a:ea typeface="Open Sans"/>
                <a:cs typeface="Open Sans"/>
                <a:sym typeface="Open Sans"/>
                <a:hlinkClick r:id="rId3"/>
              </a:rPr>
              <a:t>https://www.figma.com/file/IqNAgGMTvuL9EtIZ4PGIgV/Booking-musician-for-wedding-venue-mobile-app?node-id=13%3A376</a:t>
            </a:r>
            <a:endParaRPr>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rgbClr val="5F6368"/>
                </a:solidFill>
                <a:latin typeface="Open Sans"/>
                <a:ea typeface="Open Sans"/>
                <a:cs typeface="Open Sans"/>
                <a:sym typeface="Open Sans"/>
              </a:rPr>
              <a:t>User starts at home screen. He can filter the musicians right away. The payment process is as short as possible</a:t>
            </a:r>
            <a:endParaRPr>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latin typeface="Open Sans"/>
              <a:ea typeface="Open Sans"/>
              <a:cs typeface="Open Sans"/>
              <a:sym typeface="Open Sans"/>
            </a:endParaRPr>
          </a:p>
        </p:txBody>
      </p:sp>
      <p:pic>
        <p:nvPicPr>
          <p:cNvPr id="274" name="Google Shape;274;p53"/>
          <p:cNvPicPr preferRelativeResize="0"/>
          <p:nvPr/>
        </p:nvPicPr>
        <p:blipFill>
          <a:blip r:embed="rId4">
            <a:alphaModFix/>
          </a:blip>
          <a:stretch>
            <a:fillRect/>
          </a:stretch>
        </p:blipFill>
        <p:spPr>
          <a:xfrm>
            <a:off x="4211874" y="578350"/>
            <a:ext cx="4931999" cy="397594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54"/>
          <p:cNvSpPr txBox="1"/>
          <p:nvPr/>
        </p:nvSpPr>
        <p:spPr>
          <a:xfrm>
            <a:off x="517675" y="4481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Usability study: findings</a:t>
            </a:r>
            <a:endParaRPr sz="2400">
              <a:solidFill>
                <a:srgbClr val="5F6368"/>
              </a:solidFill>
              <a:latin typeface="Open Sans"/>
              <a:ea typeface="Open Sans"/>
              <a:cs typeface="Open Sans"/>
              <a:sym typeface="Open Sans"/>
            </a:endParaRPr>
          </a:p>
        </p:txBody>
      </p:sp>
      <p:sp>
        <p:nvSpPr>
          <p:cNvPr id="280" name="Google Shape;280;p54"/>
          <p:cNvSpPr txBox="1"/>
          <p:nvPr/>
        </p:nvSpPr>
        <p:spPr>
          <a:xfrm>
            <a:off x="532875" y="1050575"/>
            <a:ext cx="7873500" cy="11436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0"/>
              </a:spcAft>
              <a:buNone/>
            </a:pPr>
            <a:r>
              <a:rPr lang="en">
                <a:solidFill>
                  <a:srgbClr val="5F6368"/>
                </a:solidFill>
                <a:latin typeface="Open Sans"/>
                <a:ea typeface="Open Sans"/>
                <a:cs typeface="Open Sans"/>
                <a:sym typeface="Open Sans"/>
              </a:rPr>
              <a:t>Study was conducted with 5 participants. Each of the user brought the new perspective on the app. Most spoken feedback were with the filter on the home screen and how can a user select a filtered musician to get to his detail page.</a:t>
            </a:r>
            <a:endParaRPr>
              <a:solidFill>
                <a:srgbClr val="5F6368"/>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a:solidFill>
                <a:srgbClr val="5F6368"/>
              </a:solidFill>
              <a:latin typeface="Open Sans"/>
              <a:ea typeface="Open Sans"/>
              <a:cs typeface="Open Sans"/>
              <a:sym typeface="Open Sans"/>
            </a:endParaRPr>
          </a:p>
        </p:txBody>
      </p:sp>
      <p:sp>
        <p:nvSpPr>
          <p:cNvPr id="281" name="Google Shape;281;p54"/>
          <p:cNvSpPr txBox="1"/>
          <p:nvPr/>
        </p:nvSpPr>
        <p:spPr>
          <a:xfrm>
            <a:off x="456675" y="2022575"/>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rgbClr val="F29900"/>
                </a:solidFill>
                <a:latin typeface="Open Sans"/>
                <a:ea typeface="Open Sans"/>
                <a:cs typeface="Open Sans"/>
                <a:sym typeface="Open Sans"/>
              </a:rPr>
              <a:t>Round 1 findings</a:t>
            </a:r>
            <a:endParaRPr b="1">
              <a:solidFill>
                <a:srgbClr val="F29900"/>
              </a:solidFill>
            </a:endParaRPr>
          </a:p>
        </p:txBody>
      </p:sp>
      <p:sp>
        <p:nvSpPr>
          <p:cNvPr id="282" name="Google Shape;282;p54"/>
          <p:cNvSpPr/>
          <p:nvPr/>
        </p:nvSpPr>
        <p:spPr>
          <a:xfrm>
            <a:off x="4477900" y="2422775"/>
            <a:ext cx="3775800" cy="20637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4"/>
          <p:cNvSpPr txBox="1"/>
          <p:nvPr/>
        </p:nvSpPr>
        <p:spPr>
          <a:xfrm>
            <a:off x="4984525" y="2568500"/>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5F6368"/>
                </a:solidFill>
                <a:latin typeface="Open Sans"/>
                <a:ea typeface="Open Sans"/>
                <a:cs typeface="Open Sans"/>
                <a:sym typeface="Open Sans"/>
              </a:rPr>
              <a:t>Top rated function not required</a:t>
            </a:r>
            <a:endParaRPr/>
          </a:p>
        </p:txBody>
      </p:sp>
      <p:sp>
        <p:nvSpPr>
          <p:cNvPr id="284" name="Google Shape;284;p54"/>
          <p:cNvSpPr/>
          <p:nvPr/>
        </p:nvSpPr>
        <p:spPr>
          <a:xfrm>
            <a:off x="4671550" y="2631198"/>
            <a:ext cx="274800" cy="274800"/>
          </a:xfrm>
          <a:prstGeom prst="ellipse">
            <a:avLst/>
          </a:prstGeom>
          <a:solidFill>
            <a:srgbClr val="F29900"/>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285" name="Google Shape;285;p54"/>
          <p:cNvSpPr txBox="1"/>
          <p:nvPr/>
        </p:nvSpPr>
        <p:spPr>
          <a:xfrm>
            <a:off x="4984525" y="3198325"/>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5F6368"/>
                </a:solidFill>
                <a:latin typeface="Open Sans"/>
                <a:ea typeface="Open Sans"/>
                <a:cs typeface="Open Sans"/>
                <a:sym typeface="Open Sans"/>
              </a:rPr>
              <a:t>Searching option not required</a:t>
            </a:r>
            <a:endParaRPr/>
          </a:p>
        </p:txBody>
      </p:sp>
      <p:sp>
        <p:nvSpPr>
          <p:cNvPr id="286" name="Google Shape;286;p54"/>
          <p:cNvSpPr/>
          <p:nvPr/>
        </p:nvSpPr>
        <p:spPr>
          <a:xfrm>
            <a:off x="4671550" y="3261023"/>
            <a:ext cx="274800" cy="274800"/>
          </a:xfrm>
          <a:prstGeom prst="ellipse">
            <a:avLst/>
          </a:prstGeom>
          <a:solidFill>
            <a:srgbClr val="F29900"/>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287" name="Google Shape;287;p54"/>
          <p:cNvSpPr txBox="1"/>
          <p:nvPr/>
        </p:nvSpPr>
        <p:spPr>
          <a:xfrm>
            <a:off x="4416900" y="2022575"/>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rgbClr val="F29900"/>
                </a:solidFill>
                <a:latin typeface="Open Sans"/>
                <a:ea typeface="Open Sans"/>
                <a:cs typeface="Open Sans"/>
                <a:sym typeface="Open Sans"/>
              </a:rPr>
              <a:t>Round 2 findings</a:t>
            </a:r>
            <a:endParaRPr b="1">
              <a:solidFill>
                <a:srgbClr val="F29900"/>
              </a:solidFill>
            </a:endParaRPr>
          </a:p>
        </p:txBody>
      </p:sp>
      <p:sp>
        <p:nvSpPr>
          <p:cNvPr id="288" name="Google Shape;288;p54"/>
          <p:cNvSpPr/>
          <p:nvPr/>
        </p:nvSpPr>
        <p:spPr>
          <a:xfrm>
            <a:off x="456675" y="2422775"/>
            <a:ext cx="3775800" cy="20637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4"/>
          <p:cNvSpPr txBox="1"/>
          <p:nvPr/>
        </p:nvSpPr>
        <p:spPr>
          <a:xfrm>
            <a:off x="963300" y="2568500"/>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5F6368"/>
                </a:solidFill>
                <a:latin typeface="Open Sans"/>
                <a:ea typeface="Open Sans"/>
                <a:cs typeface="Open Sans"/>
                <a:sym typeface="Open Sans"/>
              </a:rPr>
              <a:t>Placement of the filter</a:t>
            </a:r>
            <a:endParaRPr/>
          </a:p>
        </p:txBody>
      </p:sp>
      <p:sp>
        <p:nvSpPr>
          <p:cNvPr id="290" name="Google Shape;290;p54"/>
          <p:cNvSpPr/>
          <p:nvPr/>
        </p:nvSpPr>
        <p:spPr>
          <a:xfrm>
            <a:off x="650325" y="2631198"/>
            <a:ext cx="274800" cy="274800"/>
          </a:xfrm>
          <a:prstGeom prst="ellipse">
            <a:avLst/>
          </a:prstGeom>
          <a:solidFill>
            <a:srgbClr val="F29900"/>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291" name="Google Shape;291;p54"/>
          <p:cNvSpPr txBox="1"/>
          <p:nvPr/>
        </p:nvSpPr>
        <p:spPr>
          <a:xfrm>
            <a:off x="963300" y="3198325"/>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5F6368"/>
                </a:solidFill>
                <a:latin typeface="Open Sans"/>
                <a:ea typeface="Open Sans"/>
                <a:cs typeface="Open Sans"/>
                <a:sym typeface="Open Sans"/>
              </a:rPr>
              <a:t>Selecting a musician</a:t>
            </a:r>
            <a:endParaRPr/>
          </a:p>
        </p:txBody>
      </p:sp>
      <p:sp>
        <p:nvSpPr>
          <p:cNvPr id="292" name="Google Shape;292;p54"/>
          <p:cNvSpPr/>
          <p:nvPr/>
        </p:nvSpPr>
        <p:spPr>
          <a:xfrm>
            <a:off x="650325" y="3261023"/>
            <a:ext cx="274800" cy="274800"/>
          </a:xfrm>
          <a:prstGeom prst="ellipse">
            <a:avLst/>
          </a:prstGeom>
          <a:solidFill>
            <a:srgbClr val="F29900"/>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293" name="Google Shape;293;p54"/>
          <p:cNvSpPr txBox="1"/>
          <p:nvPr/>
        </p:nvSpPr>
        <p:spPr>
          <a:xfrm>
            <a:off x="916138" y="3828150"/>
            <a:ext cx="333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5F6368"/>
                </a:solidFill>
                <a:latin typeface="Open Sans"/>
                <a:ea typeface="Open Sans"/>
                <a:cs typeface="Open Sans"/>
                <a:sym typeface="Open Sans"/>
              </a:rPr>
              <a:t>Favorite star needs a label</a:t>
            </a:r>
            <a:endParaRPr/>
          </a:p>
        </p:txBody>
      </p:sp>
      <p:sp>
        <p:nvSpPr>
          <p:cNvPr id="294" name="Google Shape;294;p54"/>
          <p:cNvSpPr/>
          <p:nvPr/>
        </p:nvSpPr>
        <p:spPr>
          <a:xfrm>
            <a:off x="650313" y="3890848"/>
            <a:ext cx="274800" cy="274800"/>
          </a:xfrm>
          <a:prstGeom prst="ellipse">
            <a:avLst/>
          </a:prstGeom>
          <a:solidFill>
            <a:srgbClr val="F29900"/>
          </a:solid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3</a:t>
            </a:r>
            <a:endParaRPr>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4A853"/>
        </a:solidFill>
      </p:bgPr>
    </p:bg>
    <p:spTree>
      <p:nvGrpSpPr>
        <p:cNvPr id="298" name="Shape 298"/>
        <p:cNvGrpSpPr/>
        <p:nvPr/>
      </p:nvGrpSpPr>
      <p:grpSpPr>
        <a:xfrm>
          <a:off x="0" y="0"/>
          <a:ext cx="0" cy="0"/>
          <a:chOff x="0" y="0"/>
          <a:chExt cx="0" cy="0"/>
        </a:xfrm>
      </p:grpSpPr>
      <p:sp>
        <p:nvSpPr>
          <p:cNvPr id="299" name="Google Shape;299;p55"/>
          <p:cNvSpPr txBox="1"/>
          <p:nvPr/>
        </p:nvSpPr>
        <p:spPr>
          <a:xfrm>
            <a:off x="3721275" y="2048400"/>
            <a:ext cx="3990000" cy="10467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Mockups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High-fidelity prototype</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Accessibility</a:t>
            </a:r>
            <a:endParaRPr>
              <a:solidFill>
                <a:srgbClr val="FFFFFF"/>
              </a:solidFill>
              <a:latin typeface="Open Sans"/>
              <a:ea typeface="Open Sans"/>
              <a:cs typeface="Open Sans"/>
              <a:sym typeface="Open Sans"/>
            </a:endParaRPr>
          </a:p>
        </p:txBody>
      </p:sp>
      <p:sp>
        <p:nvSpPr>
          <p:cNvPr id="300" name="Google Shape;300;p55"/>
          <p:cNvSpPr txBox="1"/>
          <p:nvPr/>
        </p:nvSpPr>
        <p:spPr>
          <a:xfrm>
            <a:off x="-468875" y="2082300"/>
            <a:ext cx="3704400" cy="9789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Refining</a:t>
            </a:r>
            <a:endParaRPr sz="2400">
              <a:solidFill>
                <a:srgbClr val="FFFFFF"/>
              </a:solidFill>
              <a:latin typeface="Open Sans"/>
              <a:ea typeface="Open Sans"/>
              <a:cs typeface="Open Sans"/>
              <a:sym typeface="Open Sans"/>
            </a:endParaRPr>
          </a:p>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301" name="Google Shape;301;p55"/>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56"/>
          <p:cNvSpPr txBox="1"/>
          <p:nvPr/>
        </p:nvSpPr>
        <p:spPr>
          <a:xfrm>
            <a:off x="517675" y="524350"/>
            <a:ext cx="70008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07" name="Google Shape;307;p56"/>
          <p:cNvSpPr txBox="1"/>
          <p:nvPr/>
        </p:nvSpPr>
        <p:spPr>
          <a:xfrm>
            <a:off x="517675" y="1522550"/>
            <a:ext cx="2421300" cy="29862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5F6368"/>
                </a:solidFill>
                <a:latin typeface="Open Sans"/>
                <a:ea typeface="Open Sans"/>
                <a:cs typeface="Open Sans"/>
                <a:sym typeface="Open Sans"/>
              </a:rPr>
              <a:t>The biggest challenge was to reorganize the order of the element on the home screen. Users were confused where to start but after the new order of the elements, users were pointed right to the main task of the app.</a:t>
            </a:r>
            <a:endParaRPr/>
          </a:p>
        </p:txBody>
      </p:sp>
      <p:sp>
        <p:nvSpPr>
          <p:cNvPr id="308" name="Google Shape;308;p56"/>
          <p:cNvSpPr/>
          <p:nvPr/>
        </p:nvSpPr>
        <p:spPr>
          <a:xfrm>
            <a:off x="3718563" y="1250000"/>
            <a:ext cx="1818900" cy="317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6"/>
          <p:cNvSpPr txBox="1"/>
          <p:nvPr/>
        </p:nvSpPr>
        <p:spPr>
          <a:xfrm>
            <a:off x="4008525" y="2393750"/>
            <a:ext cx="12390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5F6368"/>
                </a:solidFill>
                <a:latin typeface="Open Sans"/>
                <a:ea typeface="Open Sans"/>
                <a:cs typeface="Open Sans"/>
                <a:sym typeface="Open Sans"/>
              </a:rPr>
              <a:t>Image of selected screen before usability study</a:t>
            </a:r>
            <a:endParaRPr sz="1200">
              <a:solidFill>
                <a:srgbClr val="5F6368"/>
              </a:solidFill>
              <a:latin typeface="Open Sans"/>
              <a:ea typeface="Open Sans"/>
              <a:cs typeface="Open Sans"/>
              <a:sym typeface="Open Sans"/>
            </a:endParaRPr>
          </a:p>
        </p:txBody>
      </p:sp>
      <p:sp>
        <p:nvSpPr>
          <p:cNvPr id="310" name="Google Shape;310;p56"/>
          <p:cNvSpPr/>
          <p:nvPr/>
        </p:nvSpPr>
        <p:spPr>
          <a:xfrm>
            <a:off x="6774138" y="1268300"/>
            <a:ext cx="1818900" cy="317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1" name="Google Shape;311;p56"/>
          <p:cNvCxnSpPr/>
          <p:nvPr/>
        </p:nvCxnSpPr>
        <p:spPr>
          <a:xfrm>
            <a:off x="5749763" y="2855450"/>
            <a:ext cx="812100" cy="0"/>
          </a:xfrm>
          <a:prstGeom prst="straightConnector1">
            <a:avLst/>
          </a:prstGeom>
          <a:noFill/>
          <a:ln cap="flat" cmpd="sng" w="28575">
            <a:solidFill>
              <a:srgbClr val="34A853"/>
            </a:solidFill>
            <a:prstDash val="solid"/>
            <a:round/>
            <a:headEnd len="med" w="med" type="none"/>
            <a:tailEnd len="med" w="med" type="triangle"/>
          </a:ln>
        </p:spPr>
      </p:cxnSp>
      <p:sp>
        <p:nvSpPr>
          <p:cNvPr id="312" name="Google Shape;312;p56"/>
          <p:cNvSpPr txBox="1"/>
          <p:nvPr/>
        </p:nvSpPr>
        <p:spPr>
          <a:xfrm>
            <a:off x="3451125" y="853300"/>
            <a:ext cx="23538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34A853"/>
                </a:solidFill>
                <a:latin typeface="Open Sans"/>
                <a:ea typeface="Open Sans"/>
                <a:cs typeface="Open Sans"/>
                <a:sym typeface="Open Sans"/>
              </a:rPr>
              <a:t>Before usability study</a:t>
            </a:r>
            <a:endParaRPr sz="1200">
              <a:solidFill>
                <a:srgbClr val="34A853"/>
              </a:solidFill>
              <a:latin typeface="Open Sans"/>
              <a:ea typeface="Open Sans"/>
              <a:cs typeface="Open Sans"/>
              <a:sym typeface="Open Sans"/>
            </a:endParaRPr>
          </a:p>
          <a:p>
            <a:pPr indent="0" lvl="0" marL="0" rtl="0" algn="l">
              <a:spcBef>
                <a:spcPts val="0"/>
              </a:spcBef>
              <a:spcAft>
                <a:spcPts val="0"/>
              </a:spcAft>
              <a:buNone/>
            </a:pPr>
            <a:r>
              <a:t/>
            </a:r>
            <a:endParaRPr>
              <a:solidFill>
                <a:srgbClr val="1967D2"/>
              </a:solidFill>
            </a:endParaRPr>
          </a:p>
        </p:txBody>
      </p:sp>
      <p:sp>
        <p:nvSpPr>
          <p:cNvPr id="313" name="Google Shape;313;p56"/>
          <p:cNvSpPr txBox="1"/>
          <p:nvPr/>
        </p:nvSpPr>
        <p:spPr>
          <a:xfrm>
            <a:off x="6506700" y="853300"/>
            <a:ext cx="23538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34A853"/>
                </a:solidFill>
                <a:latin typeface="Open Sans"/>
                <a:ea typeface="Open Sans"/>
                <a:cs typeface="Open Sans"/>
                <a:sym typeface="Open Sans"/>
              </a:rPr>
              <a:t>After usability study</a:t>
            </a:r>
            <a:endParaRPr sz="1200">
              <a:solidFill>
                <a:srgbClr val="34A853"/>
              </a:solidFill>
              <a:latin typeface="Open Sans"/>
              <a:ea typeface="Open Sans"/>
              <a:cs typeface="Open Sans"/>
              <a:sym typeface="Open Sans"/>
            </a:endParaRPr>
          </a:p>
          <a:p>
            <a:pPr indent="0" lvl="0" marL="0" rtl="0" algn="l">
              <a:spcBef>
                <a:spcPts val="0"/>
              </a:spcBef>
              <a:spcAft>
                <a:spcPts val="0"/>
              </a:spcAft>
              <a:buNone/>
            </a:pPr>
            <a:r>
              <a:t/>
            </a:r>
            <a:endParaRPr>
              <a:solidFill>
                <a:srgbClr val="1967D2"/>
              </a:solidFill>
            </a:endParaRPr>
          </a:p>
        </p:txBody>
      </p:sp>
      <p:sp>
        <p:nvSpPr>
          <p:cNvPr id="314" name="Google Shape;314;p56"/>
          <p:cNvSpPr txBox="1"/>
          <p:nvPr/>
        </p:nvSpPr>
        <p:spPr>
          <a:xfrm>
            <a:off x="7064125" y="2393750"/>
            <a:ext cx="12390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5F6368"/>
                </a:solidFill>
                <a:latin typeface="Open Sans"/>
                <a:ea typeface="Open Sans"/>
                <a:cs typeface="Open Sans"/>
                <a:sym typeface="Open Sans"/>
              </a:rPr>
              <a:t>Image of selected screen after usability study</a:t>
            </a:r>
            <a:endParaRPr sz="1200">
              <a:solidFill>
                <a:srgbClr val="5F6368"/>
              </a:solidFill>
              <a:latin typeface="Open Sans"/>
              <a:ea typeface="Open Sans"/>
              <a:cs typeface="Open Sans"/>
              <a:sym typeface="Open Sans"/>
            </a:endParaRPr>
          </a:p>
        </p:txBody>
      </p:sp>
      <p:pic>
        <p:nvPicPr>
          <p:cNvPr id="315" name="Google Shape;315;p56"/>
          <p:cNvPicPr preferRelativeResize="0"/>
          <p:nvPr/>
        </p:nvPicPr>
        <p:blipFill>
          <a:blip r:embed="rId3">
            <a:alphaModFix/>
          </a:blip>
          <a:stretch>
            <a:fillRect/>
          </a:stretch>
        </p:blipFill>
        <p:spPr>
          <a:xfrm>
            <a:off x="6774172" y="1238642"/>
            <a:ext cx="1818900" cy="3233621"/>
          </a:xfrm>
          <a:prstGeom prst="rect">
            <a:avLst/>
          </a:prstGeom>
          <a:noFill/>
          <a:ln>
            <a:noFill/>
          </a:ln>
        </p:spPr>
      </p:pic>
      <p:pic>
        <p:nvPicPr>
          <p:cNvPr id="316" name="Google Shape;316;p56"/>
          <p:cNvPicPr preferRelativeResize="0"/>
          <p:nvPr/>
        </p:nvPicPr>
        <p:blipFill>
          <a:blip r:embed="rId4">
            <a:alphaModFix/>
          </a:blip>
          <a:stretch>
            <a:fillRect/>
          </a:stretch>
        </p:blipFill>
        <p:spPr>
          <a:xfrm>
            <a:off x="3718600" y="1238368"/>
            <a:ext cx="1818900" cy="323418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57"/>
          <p:cNvSpPr txBox="1"/>
          <p:nvPr/>
        </p:nvSpPr>
        <p:spPr>
          <a:xfrm>
            <a:off x="517675" y="524350"/>
            <a:ext cx="70008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Mockups</a:t>
            </a:r>
            <a:endParaRPr sz="2400">
              <a:solidFill>
                <a:srgbClr val="5F6368"/>
              </a:solidFill>
              <a:latin typeface="Open Sans"/>
              <a:ea typeface="Open Sans"/>
              <a:cs typeface="Open Sans"/>
              <a:sym typeface="Open Sans"/>
            </a:endParaRPr>
          </a:p>
        </p:txBody>
      </p:sp>
      <p:sp>
        <p:nvSpPr>
          <p:cNvPr id="322" name="Google Shape;322;p57"/>
          <p:cNvSpPr/>
          <p:nvPr/>
        </p:nvSpPr>
        <p:spPr>
          <a:xfrm>
            <a:off x="531000" y="1391850"/>
            <a:ext cx="1818900" cy="317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7"/>
          <p:cNvSpPr/>
          <p:nvPr/>
        </p:nvSpPr>
        <p:spPr>
          <a:xfrm>
            <a:off x="2601788" y="1413675"/>
            <a:ext cx="1818900" cy="317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7"/>
          <p:cNvSpPr/>
          <p:nvPr/>
        </p:nvSpPr>
        <p:spPr>
          <a:xfrm>
            <a:off x="4697950" y="1447850"/>
            <a:ext cx="1818900" cy="317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7"/>
          <p:cNvSpPr/>
          <p:nvPr/>
        </p:nvSpPr>
        <p:spPr>
          <a:xfrm>
            <a:off x="6794100" y="1447850"/>
            <a:ext cx="1818900" cy="3174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7"/>
          <p:cNvSpPr txBox="1"/>
          <p:nvPr/>
        </p:nvSpPr>
        <p:spPr>
          <a:xfrm>
            <a:off x="890250" y="2701950"/>
            <a:ext cx="11004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27" name="Google Shape;327;p57"/>
          <p:cNvSpPr txBox="1"/>
          <p:nvPr/>
        </p:nvSpPr>
        <p:spPr>
          <a:xfrm>
            <a:off x="2953850" y="2723775"/>
            <a:ext cx="11004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28" name="Google Shape;328;p57"/>
          <p:cNvSpPr txBox="1"/>
          <p:nvPr/>
        </p:nvSpPr>
        <p:spPr>
          <a:xfrm>
            <a:off x="5057200" y="2701950"/>
            <a:ext cx="11004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sp>
        <p:nvSpPr>
          <p:cNvPr id="329" name="Google Shape;329;p57"/>
          <p:cNvSpPr txBox="1"/>
          <p:nvPr/>
        </p:nvSpPr>
        <p:spPr>
          <a:xfrm>
            <a:off x="7160550" y="2757950"/>
            <a:ext cx="11004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Main mockup screen for display</a:t>
            </a:r>
            <a:endParaRPr sz="1200">
              <a:solidFill>
                <a:srgbClr val="5F6368"/>
              </a:solidFill>
              <a:latin typeface="Open Sans"/>
              <a:ea typeface="Open Sans"/>
              <a:cs typeface="Open Sans"/>
              <a:sym typeface="Open Sans"/>
            </a:endParaRPr>
          </a:p>
        </p:txBody>
      </p:sp>
      <p:pic>
        <p:nvPicPr>
          <p:cNvPr id="330" name="Google Shape;330;p57"/>
          <p:cNvPicPr preferRelativeResize="0"/>
          <p:nvPr/>
        </p:nvPicPr>
        <p:blipFill>
          <a:blip r:embed="rId3">
            <a:alphaModFix/>
          </a:blip>
          <a:stretch>
            <a:fillRect/>
          </a:stretch>
        </p:blipFill>
        <p:spPr>
          <a:xfrm>
            <a:off x="531000" y="1391850"/>
            <a:ext cx="1818900" cy="3233618"/>
          </a:xfrm>
          <a:prstGeom prst="rect">
            <a:avLst/>
          </a:prstGeom>
          <a:noFill/>
          <a:ln>
            <a:noFill/>
          </a:ln>
        </p:spPr>
      </p:pic>
      <p:pic>
        <p:nvPicPr>
          <p:cNvPr id="331" name="Google Shape;331;p57"/>
          <p:cNvPicPr preferRelativeResize="0"/>
          <p:nvPr/>
        </p:nvPicPr>
        <p:blipFill>
          <a:blip r:embed="rId4">
            <a:alphaModFix/>
          </a:blip>
          <a:stretch>
            <a:fillRect/>
          </a:stretch>
        </p:blipFill>
        <p:spPr>
          <a:xfrm>
            <a:off x="2614479" y="1420167"/>
            <a:ext cx="1818900" cy="3229658"/>
          </a:xfrm>
          <a:prstGeom prst="rect">
            <a:avLst/>
          </a:prstGeom>
          <a:noFill/>
          <a:ln>
            <a:noFill/>
          </a:ln>
        </p:spPr>
      </p:pic>
      <p:pic>
        <p:nvPicPr>
          <p:cNvPr id="332" name="Google Shape;332;p57"/>
          <p:cNvPicPr preferRelativeResize="0"/>
          <p:nvPr/>
        </p:nvPicPr>
        <p:blipFill>
          <a:blip r:embed="rId5">
            <a:alphaModFix/>
          </a:blip>
          <a:stretch>
            <a:fillRect/>
          </a:stretch>
        </p:blipFill>
        <p:spPr>
          <a:xfrm>
            <a:off x="4697950" y="1412352"/>
            <a:ext cx="1818900" cy="3175624"/>
          </a:xfrm>
          <a:prstGeom prst="rect">
            <a:avLst/>
          </a:prstGeom>
          <a:noFill/>
          <a:ln>
            <a:noFill/>
          </a:ln>
        </p:spPr>
      </p:pic>
      <p:pic>
        <p:nvPicPr>
          <p:cNvPr id="333" name="Google Shape;333;p57"/>
          <p:cNvPicPr preferRelativeResize="0"/>
          <p:nvPr/>
        </p:nvPicPr>
        <p:blipFill>
          <a:blip r:embed="rId6">
            <a:alphaModFix/>
          </a:blip>
          <a:stretch>
            <a:fillRect/>
          </a:stretch>
        </p:blipFill>
        <p:spPr>
          <a:xfrm>
            <a:off x="6794100" y="1438658"/>
            <a:ext cx="1818900" cy="318681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58"/>
          <p:cNvSpPr/>
          <p:nvPr/>
        </p:nvSpPr>
        <p:spPr>
          <a:xfrm>
            <a:off x="4211875" y="0"/>
            <a:ext cx="493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8"/>
          <p:cNvSpPr txBox="1"/>
          <p:nvPr/>
        </p:nvSpPr>
        <p:spPr>
          <a:xfrm>
            <a:off x="517675" y="524350"/>
            <a:ext cx="7000800" cy="978900"/>
          </a:xfrm>
          <a:prstGeom prst="rect">
            <a:avLst/>
          </a:prstGeom>
          <a:noFill/>
          <a:ln>
            <a:noFill/>
          </a:ln>
        </p:spPr>
        <p:txBody>
          <a:bodyPr anchorCtr="0" anchor="t" bIns="91425" lIns="0" spcFirstLastPara="1" rIns="91425" wrap="square" tIns="91425">
            <a:spAutoFit/>
          </a:bodyPr>
          <a:lstStyle/>
          <a:p>
            <a:pPr indent="0" lvl="0" marL="0" rtl="0" algn="l">
              <a:lnSpc>
                <a:spcPct val="115000"/>
              </a:lnSpc>
              <a:spcBef>
                <a:spcPts val="0"/>
              </a:spcBef>
              <a:spcAft>
                <a:spcPts val="0"/>
              </a:spcAft>
              <a:buNone/>
            </a:pPr>
            <a:r>
              <a:rPr lang="en" sz="2400">
                <a:solidFill>
                  <a:srgbClr val="5F6368"/>
                </a:solidFill>
                <a:latin typeface="Open Sans"/>
                <a:ea typeface="Open Sans"/>
                <a:cs typeface="Open Sans"/>
                <a:sym typeface="Open Sans"/>
              </a:rPr>
              <a:t>High-fidelity</a:t>
            </a:r>
            <a:br>
              <a:rPr lang="en" sz="2400">
                <a:solidFill>
                  <a:srgbClr val="5F6368"/>
                </a:solidFill>
                <a:latin typeface="Open Sans"/>
                <a:ea typeface="Open Sans"/>
                <a:cs typeface="Open Sans"/>
                <a:sym typeface="Open Sans"/>
              </a:rPr>
            </a:br>
            <a:r>
              <a:rPr lang="en" sz="2400">
                <a:solidFill>
                  <a:srgbClr val="5F6368"/>
                </a:solidFill>
                <a:latin typeface="Open Sans"/>
                <a:ea typeface="Open Sans"/>
                <a:cs typeface="Open Sans"/>
                <a:sym typeface="Open Sans"/>
              </a:rPr>
              <a:t>prototype</a:t>
            </a:r>
            <a:endParaRPr sz="2400">
              <a:solidFill>
                <a:srgbClr val="5F6368"/>
              </a:solidFill>
              <a:latin typeface="Open Sans"/>
              <a:ea typeface="Open Sans"/>
              <a:cs typeface="Open Sans"/>
              <a:sym typeface="Open Sans"/>
            </a:endParaRPr>
          </a:p>
        </p:txBody>
      </p:sp>
      <p:sp>
        <p:nvSpPr>
          <p:cNvPr id="340" name="Google Shape;340;p58"/>
          <p:cNvSpPr txBox="1"/>
          <p:nvPr/>
        </p:nvSpPr>
        <p:spPr>
          <a:xfrm>
            <a:off x="532875" y="1793800"/>
            <a:ext cx="2224200" cy="23397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The final high-fidelity prototype presented cleaner user flows for booking a musician.</a:t>
            </a:r>
            <a:endParaRPr>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rgbClr val="5F6368"/>
                </a:solidFill>
                <a:latin typeface="Open Sans"/>
                <a:ea typeface="Open Sans"/>
                <a:cs typeface="Open Sans"/>
                <a:sym typeface="Open Sans"/>
              </a:rPr>
              <a:t>View the booking app </a:t>
            </a:r>
            <a:endParaRPr>
              <a:solidFill>
                <a:srgbClr val="5F6368"/>
              </a:solidFill>
              <a:latin typeface="Open Sans"/>
              <a:ea typeface="Open Sans"/>
              <a:cs typeface="Open Sans"/>
              <a:sym typeface="Open Sans"/>
            </a:endParaRPr>
          </a:p>
          <a:p>
            <a:pPr indent="0" lvl="0" marL="0" rtl="0" algn="l">
              <a:lnSpc>
                <a:spcPct val="150000"/>
              </a:lnSpc>
              <a:spcBef>
                <a:spcPts val="0"/>
              </a:spcBef>
              <a:spcAft>
                <a:spcPts val="0"/>
              </a:spcAft>
              <a:buNone/>
            </a:pPr>
            <a:r>
              <a:rPr lang="en" u="sng">
                <a:solidFill>
                  <a:schemeClr val="hlink"/>
                </a:solidFill>
                <a:latin typeface="Open Sans"/>
                <a:ea typeface="Open Sans"/>
                <a:cs typeface="Open Sans"/>
                <a:sym typeface="Open Sans"/>
                <a:hlinkClick r:id="rId3"/>
              </a:rPr>
              <a:t>booking app</a:t>
            </a:r>
            <a:endParaRPr>
              <a:solidFill>
                <a:srgbClr val="5F6368"/>
              </a:solidFill>
              <a:latin typeface="Open Sans"/>
              <a:ea typeface="Open Sans"/>
              <a:cs typeface="Open Sans"/>
              <a:sym typeface="Open Sans"/>
            </a:endParaRPr>
          </a:p>
        </p:txBody>
      </p:sp>
      <p:sp>
        <p:nvSpPr>
          <p:cNvPr id="341" name="Google Shape;341;p58"/>
          <p:cNvSpPr txBox="1"/>
          <p:nvPr/>
        </p:nvSpPr>
        <p:spPr>
          <a:xfrm>
            <a:off x="6011725" y="2110050"/>
            <a:ext cx="13323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5F6368"/>
                </a:solidFill>
                <a:latin typeface="Open Sans"/>
                <a:ea typeface="Open Sans"/>
                <a:cs typeface="Open Sans"/>
                <a:sym typeface="Open Sans"/>
              </a:rPr>
              <a:t>Screenshot of prototype with connections or prototype GIF</a:t>
            </a:r>
            <a:endParaRPr sz="1200">
              <a:solidFill>
                <a:srgbClr val="5F6368"/>
              </a:solidFill>
              <a:latin typeface="Open Sans"/>
              <a:ea typeface="Open Sans"/>
              <a:cs typeface="Open Sans"/>
              <a:sym typeface="Open Sans"/>
            </a:endParaRPr>
          </a:p>
        </p:txBody>
      </p:sp>
      <p:pic>
        <p:nvPicPr>
          <p:cNvPr id="342" name="Google Shape;342;p58"/>
          <p:cNvPicPr preferRelativeResize="0"/>
          <p:nvPr/>
        </p:nvPicPr>
        <p:blipFill>
          <a:blip r:embed="rId4">
            <a:alphaModFix/>
          </a:blip>
          <a:stretch>
            <a:fillRect/>
          </a:stretch>
        </p:blipFill>
        <p:spPr>
          <a:xfrm>
            <a:off x="3793933" y="0"/>
            <a:ext cx="5350067"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41"/>
          <p:cNvSpPr/>
          <p:nvPr/>
        </p:nvSpPr>
        <p:spPr>
          <a:xfrm>
            <a:off x="5517175" y="638725"/>
            <a:ext cx="3380400" cy="410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1"/>
          <p:cNvSpPr txBox="1"/>
          <p:nvPr/>
        </p:nvSpPr>
        <p:spPr>
          <a:xfrm>
            <a:off x="1231075" y="1604200"/>
            <a:ext cx="4086000" cy="15237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4285F4"/>
                </a:solidFill>
                <a:latin typeface="Open Sans SemiBold"/>
                <a:ea typeface="Open Sans SemiBold"/>
                <a:cs typeface="Open Sans SemiBold"/>
                <a:sym typeface="Open Sans SemiBold"/>
              </a:rPr>
              <a:t>The product: </a:t>
            </a:r>
            <a:endParaRPr>
              <a:solidFill>
                <a:srgbClr val="4285F4"/>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App to book a musician for the wedding. Many options to filter, for instance by date, genre, style, price. Verified live recording of the musician. Channel to communication between user and the musician.</a:t>
            </a:r>
            <a:endParaRPr b="1" sz="1200">
              <a:solidFill>
                <a:srgbClr val="1967D2"/>
              </a:solidFill>
              <a:latin typeface="Open Sans"/>
              <a:ea typeface="Open Sans"/>
              <a:cs typeface="Open Sans"/>
              <a:sym typeface="Open Sans"/>
            </a:endParaRPr>
          </a:p>
        </p:txBody>
      </p:sp>
      <p:sp>
        <p:nvSpPr>
          <p:cNvPr id="153" name="Google Shape;153;p41"/>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54" name="Google Shape;154;p41"/>
          <p:cNvSpPr/>
          <p:nvPr/>
        </p:nvSpPr>
        <p:spPr>
          <a:xfrm>
            <a:off x="517675" y="1604200"/>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41"/>
          <p:cNvSpPr txBox="1"/>
          <p:nvPr/>
        </p:nvSpPr>
        <p:spPr>
          <a:xfrm>
            <a:off x="1231075" y="3172985"/>
            <a:ext cx="3446100" cy="6927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a:solidFill>
                  <a:srgbClr val="4285F4"/>
                </a:solidFill>
                <a:latin typeface="Open Sans SemiBold"/>
                <a:ea typeface="Open Sans SemiBold"/>
                <a:cs typeface="Open Sans SemiBold"/>
                <a:sym typeface="Open Sans SemiBold"/>
              </a:rPr>
              <a:t>Project duration:</a:t>
            </a:r>
            <a:endParaRPr>
              <a:solidFill>
                <a:srgbClr val="1967D2"/>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Clr>
                <a:schemeClr val="dk1"/>
              </a:buClr>
              <a:buSzPts val="1100"/>
              <a:buFont typeface="Arial"/>
              <a:buNone/>
            </a:pPr>
            <a:r>
              <a:rPr lang="en" sz="1200">
                <a:solidFill>
                  <a:srgbClr val="5F6368"/>
                </a:solidFill>
                <a:latin typeface="Open Sans"/>
                <a:ea typeface="Open Sans"/>
                <a:cs typeface="Open Sans"/>
                <a:sym typeface="Open Sans"/>
              </a:rPr>
              <a:t>June 2021 -</a:t>
            </a:r>
            <a:endParaRPr b="1" sz="1200">
              <a:solidFill>
                <a:srgbClr val="4285F4"/>
              </a:solidFill>
              <a:latin typeface="Open Sans"/>
              <a:ea typeface="Open Sans"/>
              <a:cs typeface="Open Sans"/>
              <a:sym typeface="Open Sans"/>
            </a:endParaRPr>
          </a:p>
        </p:txBody>
      </p:sp>
      <p:sp>
        <p:nvSpPr>
          <p:cNvPr id="156" name="Google Shape;156;p41"/>
          <p:cNvSpPr/>
          <p:nvPr/>
        </p:nvSpPr>
        <p:spPr>
          <a:xfrm>
            <a:off x="517675" y="3172985"/>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1"/>
          <p:cNvSpPr/>
          <p:nvPr/>
        </p:nvSpPr>
        <p:spPr>
          <a:xfrm>
            <a:off x="643388" y="3299236"/>
            <a:ext cx="261874" cy="260801"/>
          </a:xfrm>
          <a:custGeom>
            <a:rect b="b" l="l" r="r" t="t"/>
            <a:pathLst>
              <a:path extrusionOk="0" h="1045" w="1048">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58" name="Google Shape;158;p41"/>
          <p:cNvSpPr/>
          <p:nvPr/>
        </p:nvSpPr>
        <p:spPr>
          <a:xfrm>
            <a:off x="610514" y="1752262"/>
            <a:ext cx="327623" cy="217176"/>
          </a:xfrm>
          <a:custGeom>
            <a:rect b="b" l="l" r="r" t="t"/>
            <a:pathLst>
              <a:path extrusionOk="0" h="765" w="1149">
                <a:moveTo>
                  <a:pt x="191" y="96"/>
                </a:moveTo>
                <a:lnTo>
                  <a:pt x="1052" y="96"/>
                </a:lnTo>
                <a:lnTo>
                  <a:pt x="1052" y="0"/>
                </a:lnTo>
                <a:lnTo>
                  <a:pt x="191" y="0"/>
                </a:lnTo>
                <a:cubicBezTo>
                  <a:pt x="138" y="0"/>
                  <a:pt x="95" y="42"/>
                  <a:pt x="95" y="96"/>
                </a:cubicBezTo>
                <a:lnTo>
                  <a:pt x="95" y="621"/>
                </a:lnTo>
                <a:lnTo>
                  <a:pt x="0" y="621"/>
                </a:lnTo>
                <a:lnTo>
                  <a:pt x="0" y="764"/>
                </a:lnTo>
                <a:lnTo>
                  <a:pt x="668" y="764"/>
                </a:lnTo>
                <a:lnTo>
                  <a:pt x="668" y="621"/>
                </a:lnTo>
                <a:lnTo>
                  <a:pt x="191" y="621"/>
                </a:lnTo>
                <a:lnTo>
                  <a:pt x="191" y="96"/>
                </a:lnTo>
                <a:close/>
                <a:moveTo>
                  <a:pt x="1100" y="189"/>
                </a:moveTo>
                <a:lnTo>
                  <a:pt x="812" y="189"/>
                </a:lnTo>
                <a:cubicBezTo>
                  <a:pt x="787" y="189"/>
                  <a:pt x="764" y="211"/>
                  <a:pt x="764" y="237"/>
                </a:cubicBezTo>
                <a:lnTo>
                  <a:pt x="764" y="714"/>
                </a:lnTo>
                <a:cubicBezTo>
                  <a:pt x="764" y="739"/>
                  <a:pt x="787" y="762"/>
                  <a:pt x="812" y="762"/>
                </a:cubicBezTo>
                <a:lnTo>
                  <a:pt x="1100" y="762"/>
                </a:lnTo>
                <a:cubicBezTo>
                  <a:pt x="1126" y="762"/>
                  <a:pt x="1148" y="739"/>
                  <a:pt x="1148" y="714"/>
                </a:cubicBezTo>
                <a:lnTo>
                  <a:pt x="1148" y="237"/>
                </a:lnTo>
                <a:cubicBezTo>
                  <a:pt x="1145" y="211"/>
                  <a:pt x="1126" y="189"/>
                  <a:pt x="1100" y="189"/>
                </a:cubicBezTo>
                <a:close/>
                <a:moveTo>
                  <a:pt x="1052" y="621"/>
                </a:moveTo>
                <a:lnTo>
                  <a:pt x="860" y="621"/>
                </a:lnTo>
                <a:lnTo>
                  <a:pt x="860" y="285"/>
                </a:lnTo>
                <a:lnTo>
                  <a:pt x="1052" y="285"/>
                </a:lnTo>
                <a:lnTo>
                  <a:pt x="1052" y="621"/>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59" name="Google Shape;159;p41"/>
          <p:cNvSpPr txBox="1"/>
          <p:nvPr/>
        </p:nvSpPr>
        <p:spPr>
          <a:xfrm>
            <a:off x="6301825" y="2412325"/>
            <a:ext cx="18111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5F6368"/>
                </a:solidFill>
                <a:latin typeface="Open Sans"/>
                <a:ea typeface="Open Sans"/>
                <a:cs typeface="Open Sans"/>
                <a:sym typeface="Open Sans"/>
              </a:rPr>
              <a:t>Preview of selected polished designs.</a:t>
            </a:r>
            <a:endParaRPr sz="1200">
              <a:solidFill>
                <a:srgbClr val="5F6368"/>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59"/>
          <p:cNvSpPr txBox="1"/>
          <p:nvPr/>
        </p:nvSpPr>
        <p:spPr>
          <a:xfrm>
            <a:off x="517675" y="524350"/>
            <a:ext cx="70008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Accessibility considerations</a:t>
            </a:r>
            <a:endParaRPr sz="2400">
              <a:solidFill>
                <a:srgbClr val="5F6368"/>
              </a:solidFill>
              <a:latin typeface="Open Sans"/>
              <a:ea typeface="Open Sans"/>
              <a:cs typeface="Open Sans"/>
              <a:sym typeface="Open Sans"/>
            </a:endParaRPr>
          </a:p>
        </p:txBody>
      </p:sp>
      <p:sp>
        <p:nvSpPr>
          <p:cNvPr id="348" name="Google Shape;348;p59"/>
          <p:cNvSpPr/>
          <p:nvPr/>
        </p:nvSpPr>
        <p:spPr>
          <a:xfrm>
            <a:off x="5176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9"/>
          <p:cNvSpPr txBox="1"/>
          <p:nvPr/>
        </p:nvSpPr>
        <p:spPr>
          <a:xfrm>
            <a:off x="711325" y="1917800"/>
            <a:ext cx="2049000" cy="1856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Provided access </a:t>
            </a:r>
            <a:br>
              <a:rPr lang="en">
                <a:solidFill>
                  <a:srgbClr val="5F6368"/>
                </a:solidFill>
                <a:latin typeface="Open Sans"/>
                <a:ea typeface="Open Sans"/>
                <a:cs typeface="Open Sans"/>
                <a:sym typeface="Open Sans"/>
              </a:rPr>
            </a:br>
            <a:r>
              <a:rPr lang="en">
                <a:solidFill>
                  <a:srgbClr val="5F6368"/>
                </a:solidFill>
                <a:latin typeface="Open Sans"/>
                <a:ea typeface="Open Sans"/>
                <a:cs typeface="Open Sans"/>
                <a:sym typeface="Open Sans"/>
              </a:rPr>
              <a:t>to users who are vision impaired through adding alt text to images for screen readers.</a:t>
            </a:r>
            <a:endParaRPr>
              <a:solidFill>
                <a:schemeClr val="dk1"/>
              </a:solidFill>
            </a:endParaRPr>
          </a:p>
          <a:p>
            <a:pPr indent="0" lvl="0" marL="0" rtl="0" algn="ctr">
              <a:lnSpc>
                <a:spcPct val="115000"/>
              </a:lnSpc>
              <a:spcBef>
                <a:spcPts val="0"/>
              </a:spcBef>
              <a:spcAft>
                <a:spcPts val="0"/>
              </a:spcAft>
              <a:buNone/>
            </a:pPr>
            <a:r>
              <a:t/>
            </a:r>
            <a:endParaRPr sz="1200">
              <a:solidFill>
                <a:srgbClr val="5F6368"/>
              </a:solidFill>
              <a:latin typeface="Open Sans"/>
              <a:ea typeface="Open Sans"/>
              <a:cs typeface="Open Sans"/>
              <a:sym typeface="Open Sans"/>
            </a:endParaRPr>
          </a:p>
        </p:txBody>
      </p:sp>
      <p:sp>
        <p:nvSpPr>
          <p:cNvPr id="350" name="Google Shape;350;p59"/>
          <p:cNvSpPr/>
          <p:nvPr/>
        </p:nvSpPr>
        <p:spPr>
          <a:xfrm>
            <a:off x="31752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9"/>
          <p:cNvSpPr txBox="1"/>
          <p:nvPr/>
        </p:nvSpPr>
        <p:spPr>
          <a:xfrm>
            <a:off x="3368925" y="1917800"/>
            <a:ext cx="2049000" cy="1112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Used icons to </a:t>
            </a:r>
            <a:br>
              <a:rPr lang="en">
                <a:solidFill>
                  <a:srgbClr val="5F6368"/>
                </a:solidFill>
                <a:latin typeface="Open Sans"/>
                <a:ea typeface="Open Sans"/>
                <a:cs typeface="Open Sans"/>
                <a:sym typeface="Open Sans"/>
              </a:rPr>
            </a:br>
            <a:r>
              <a:rPr lang="en">
                <a:solidFill>
                  <a:srgbClr val="5F6368"/>
                </a:solidFill>
                <a:latin typeface="Open Sans"/>
                <a:ea typeface="Open Sans"/>
                <a:cs typeface="Open Sans"/>
                <a:sym typeface="Open Sans"/>
              </a:rPr>
              <a:t>help make </a:t>
            </a:r>
            <a:br>
              <a:rPr lang="en">
                <a:solidFill>
                  <a:srgbClr val="5F6368"/>
                </a:solidFill>
                <a:latin typeface="Open Sans"/>
                <a:ea typeface="Open Sans"/>
                <a:cs typeface="Open Sans"/>
                <a:sym typeface="Open Sans"/>
              </a:rPr>
            </a:br>
            <a:r>
              <a:rPr lang="en">
                <a:solidFill>
                  <a:srgbClr val="5F6368"/>
                </a:solidFill>
                <a:latin typeface="Open Sans"/>
                <a:ea typeface="Open Sans"/>
                <a:cs typeface="Open Sans"/>
                <a:sym typeface="Open Sans"/>
              </a:rPr>
              <a:t>navigation easier.</a:t>
            </a:r>
            <a:endParaRPr>
              <a:solidFill>
                <a:schemeClr val="dk1"/>
              </a:solidFill>
            </a:endParaRPr>
          </a:p>
          <a:p>
            <a:pPr indent="0" lvl="0" marL="0" rtl="0" algn="ctr">
              <a:lnSpc>
                <a:spcPct val="115000"/>
              </a:lnSpc>
              <a:spcBef>
                <a:spcPts val="0"/>
              </a:spcBef>
              <a:spcAft>
                <a:spcPts val="0"/>
              </a:spcAft>
              <a:buNone/>
            </a:pPr>
            <a:r>
              <a:t/>
            </a:r>
            <a:endParaRPr sz="1200">
              <a:solidFill>
                <a:srgbClr val="5F6368"/>
              </a:solidFill>
              <a:latin typeface="Open Sans"/>
              <a:ea typeface="Open Sans"/>
              <a:cs typeface="Open Sans"/>
              <a:sym typeface="Open Sans"/>
            </a:endParaRPr>
          </a:p>
        </p:txBody>
      </p:sp>
      <p:sp>
        <p:nvSpPr>
          <p:cNvPr id="352" name="Google Shape;352;p59"/>
          <p:cNvSpPr/>
          <p:nvPr/>
        </p:nvSpPr>
        <p:spPr>
          <a:xfrm>
            <a:off x="58328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9"/>
          <p:cNvSpPr txBox="1"/>
          <p:nvPr/>
        </p:nvSpPr>
        <p:spPr>
          <a:xfrm>
            <a:off x="6026525" y="1917800"/>
            <a:ext cx="2049000" cy="1112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Used images and sounds to better present the content.</a:t>
            </a:r>
            <a:endParaRPr>
              <a:solidFill>
                <a:schemeClr val="dk1"/>
              </a:solidFill>
            </a:endParaRPr>
          </a:p>
          <a:p>
            <a:pPr indent="0" lvl="0" marL="0" rtl="0" algn="ctr">
              <a:lnSpc>
                <a:spcPct val="115000"/>
              </a:lnSpc>
              <a:spcBef>
                <a:spcPts val="0"/>
              </a:spcBef>
              <a:spcAft>
                <a:spcPts val="0"/>
              </a:spcAft>
              <a:buNone/>
            </a:pPr>
            <a:r>
              <a:t/>
            </a:r>
            <a:endParaRPr sz="1200">
              <a:solidFill>
                <a:srgbClr val="5F6368"/>
              </a:solidFill>
              <a:latin typeface="Open Sans"/>
              <a:ea typeface="Open Sans"/>
              <a:cs typeface="Open Sans"/>
              <a:sym typeface="Open Sans"/>
            </a:endParaRPr>
          </a:p>
        </p:txBody>
      </p:sp>
      <p:sp>
        <p:nvSpPr>
          <p:cNvPr id="354" name="Google Shape;354;p59"/>
          <p:cNvSpPr/>
          <p:nvPr/>
        </p:nvSpPr>
        <p:spPr>
          <a:xfrm>
            <a:off x="1479175" y="1233971"/>
            <a:ext cx="513300" cy="513300"/>
          </a:xfrm>
          <a:prstGeom prst="ellipse">
            <a:avLst/>
          </a:prstGeom>
          <a:solidFill>
            <a:srgbClr val="34A853"/>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355" name="Google Shape;355;p59"/>
          <p:cNvSpPr/>
          <p:nvPr/>
        </p:nvSpPr>
        <p:spPr>
          <a:xfrm>
            <a:off x="4136775" y="1233971"/>
            <a:ext cx="513300" cy="513300"/>
          </a:xfrm>
          <a:prstGeom prst="ellipse">
            <a:avLst/>
          </a:prstGeom>
          <a:solidFill>
            <a:srgbClr val="34A853"/>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356" name="Google Shape;356;p59"/>
          <p:cNvSpPr/>
          <p:nvPr/>
        </p:nvSpPr>
        <p:spPr>
          <a:xfrm>
            <a:off x="6794375" y="1233971"/>
            <a:ext cx="513300" cy="513300"/>
          </a:xfrm>
          <a:prstGeom prst="ellipse">
            <a:avLst/>
          </a:prstGeom>
          <a:solidFill>
            <a:srgbClr val="34A853"/>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F6368"/>
        </a:solidFill>
      </p:bgPr>
    </p:bg>
    <p:spTree>
      <p:nvGrpSpPr>
        <p:cNvPr id="360" name="Shape 360"/>
        <p:cNvGrpSpPr/>
        <p:nvPr/>
      </p:nvGrpSpPr>
      <p:grpSpPr>
        <a:xfrm>
          <a:off x="0" y="0"/>
          <a:ext cx="0" cy="0"/>
          <a:chOff x="0" y="0"/>
          <a:chExt cx="0" cy="0"/>
        </a:xfrm>
      </p:grpSpPr>
      <p:sp>
        <p:nvSpPr>
          <p:cNvPr id="361" name="Google Shape;361;p60"/>
          <p:cNvSpPr txBox="1"/>
          <p:nvPr/>
        </p:nvSpPr>
        <p:spPr>
          <a:xfrm>
            <a:off x="3721275" y="2210100"/>
            <a:ext cx="2275500" cy="7233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Takeaways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Next steps</a:t>
            </a:r>
            <a:endParaRPr>
              <a:solidFill>
                <a:srgbClr val="FFFFFF"/>
              </a:solidFill>
              <a:latin typeface="Open Sans"/>
              <a:ea typeface="Open Sans"/>
              <a:cs typeface="Open Sans"/>
              <a:sym typeface="Open Sans"/>
            </a:endParaRPr>
          </a:p>
        </p:txBody>
      </p:sp>
      <p:sp>
        <p:nvSpPr>
          <p:cNvPr id="362" name="Google Shape;362;p60"/>
          <p:cNvSpPr txBox="1"/>
          <p:nvPr/>
        </p:nvSpPr>
        <p:spPr>
          <a:xfrm>
            <a:off x="-468875" y="2294700"/>
            <a:ext cx="3704400" cy="5541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Going forward</a:t>
            </a:r>
            <a:endParaRPr sz="2400">
              <a:solidFill>
                <a:srgbClr val="FFFFFF"/>
              </a:solidFill>
              <a:latin typeface="Open Sans"/>
              <a:ea typeface="Open Sans"/>
              <a:cs typeface="Open Sans"/>
              <a:sym typeface="Open Sans"/>
            </a:endParaRPr>
          </a:p>
        </p:txBody>
      </p:sp>
      <p:cxnSp>
        <p:nvCxnSpPr>
          <p:cNvPr id="363" name="Google Shape;363;p60"/>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61"/>
          <p:cNvSpPr txBox="1"/>
          <p:nvPr/>
        </p:nvSpPr>
        <p:spPr>
          <a:xfrm>
            <a:off x="517675" y="524338"/>
            <a:ext cx="4931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Takeaways</a:t>
            </a:r>
            <a:endParaRPr sz="2400">
              <a:solidFill>
                <a:srgbClr val="5F6368"/>
              </a:solidFill>
              <a:latin typeface="Open Sans"/>
              <a:ea typeface="Open Sans"/>
              <a:cs typeface="Open Sans"/>
              <a:sym typeface="Open Sans"/>
            </a:endParaRPr>
          </a:p>
        </p:txBody>
      </p:sp>
      <p:sp>
        <p:nvSpPr>
          <p:cNvPr id="369" name="Google Shape;369;p61"/>
          <p:cNvSpPr txBox="1"/>
          <p:nvPr/>
        </p:nvSpPr>
        <p:spPr>
          <a:xfrm>
            <a:off x="539600" y="2237975"/>
            <a:ext cx="3446100" cy="9696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Impact: </a:t>
            </a:r>
            <a:endParaRPr>
              <a:solidFill>
                <a:srgbClr val="5F6368"/>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This app lets you listen to the recordings for free!</a:t>
            </a:r>
            <a:endParaRPr b="1" sz="1200">
              <a:solidFill>
                <a:srgbClr val="1967D2"/>
              </a:solidFill>
              <a:latin typeface="Open Sans"/>
              <a:ea typeface="Open Sans"/>
              <a:cs typeface="Open Sans"/>
              <a:sym typeface="Open Sans"/>
            </a:endParaRPr>
          </a:p>
        </p:txBody>
      </p:sp>
      <p:sp>
        <p:nvSpPr>
          <p:cNvPr id="370" name="Google Shape;370;p61"/>
          <p:cNvSpPr/>
          <p:nvPr/>
        </p:nvSpPr>
        <p:spPr>
          <a:xfrm>
            <a:off x="539600" y="1534000"/>
            <a:ext cx="513300" cy="513300"/>
          </a:xfrm>
          <a:prstGeom prst="ellipse">
            <a:avLst/>
          </a:pr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61"/>
          <p:cNvSpPr txBox="1"/>
          <p:nvPr/>
        </p:nvSpPr>
        <p:spPr>
          <a:xfrm>
            <a:off x="4495800" y="2237975"/>
            <a:ext cx="3446100" cy="18009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5F6368"/>
                </a:solidFill>
                <a:latin typeface="Open Sans SemiBold"/>
                <a:ea typeface="Open Sans SemiBold"/>
                <a:cs typeface="Open Sans SemiBold"/>
                <a:sym typeface="Open Sans SemiBold"/>
              </a:rPr>
              <a:t>What I learned:</a:t>
            </a:r>
            <a:endParaRPr>
              <a:solidFill>
                <a:srgbClr val="5F6368"/>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When creating the booking app I have learned that I constantly need to make changes based on the feedback and this process is endless. But at the end, the final product is awesome and sometimes way to far from the beginning.</a:t>
            </a:r>
            <a:endParaRPr b="1" sz="1200">
              <a:solidFill>
                <a:srgbClr val="4285F4"/>
              </a:solidFill>
              <a:latin typeface="Open Sans"/>
              <a:ea typeface="Open Sans"/>
              <a:cs typeface="Open Sans"/>
              <a:sym typeface="Open Sans"/>
            </a:endParaRPr>
          </a:p>
        </p:txBody>
      </p:sp>
      <p:sp>
        <p:nvSpPr>
          <p:cNvPr id="372" name="Google Shape;372;p61"/>
          <p:cNvSpPr/>
          <p:nvPr/>
        </p:nvSpPr>
        <p:spPr>
          <a:xfrm>
            <a:off x="4495800" y="1534000"/>
            <a:ext cx="513300" cy="513300"/>
          </a:xfrm>
          <a:prstGeom prst="ellipse">
            <a:avLst/>
          </a:pr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61"/>
          <p:cNvSpPr/>
          <p:nvPr/>
        </p:nvSpPr>
        <p:spPr>
          <a:xfrm>
            <a:off x="679050" y="1660250"/>
            <a:ext cx="234394" cy="260801"/>
          </a:xfrm>
          <a:custGeom>
            <a:rect b="b" l="l" r="r" t="t"/>
            <a:pathLst>
              <a:path extrusionOk="0" h="1045" w="941">
                <a:moveTo>
                  <a:pt x="833" y="105"/>
                </a:moveTo>
                <a:lnTo>
                  <a:pt x="616" y="105"/>
                </a:lnTo>
                <a:cubicBezTo>
                  <a:pt x="593" y="45"/>
                  <a:pt x="536" y="0"/>
                  <a:pt x="469" y="0"/>
                </a:cubicBezTo>
                <a:cubicBezTo>
                  <a:pt x="401" y="0"/>
                  <a:pt x="345" y="45"/>
                  <a:pt x="322" y="105"/>
                </a:cubicBezTo>
                <a:lnTo>
                  <a:pt x="105" y="105"/>
                </a:lnTo>
                <a:cubicBezTo>
                  <a:pt x="48" y="105"/>
                  <a:pt x="0" y="153"/>
                  <a:pt x="0" y="209"/>
                </a:cubicBezTo>
                <a:lnTo>
                  <a:pt x="0" y="940"/>
                </a:lnTo>
                <a:cubicBezTo>
                  <a:pt x="0" y="997"/>
                  <a:pt x="48" y="1044"/>
                  <a:pt x="105" y="1044"/>
                </a:cubicBezTo>
                <a:lnTo>
                  <a:pt x="836" y="1044"/>
                </a:lnTo>
                <a:cubicBezTo>
                  <a:pt x="892" y="1044"/>
                  <a:pt x="940" y="997"/>
                  <a:pt x="940" y="940"/>
                </a:cubicBezTo>
                <a:lnTo>
                  <a:pt x="940" y="209"/>
                </a:lnTo>
                <a:cubicBezTo>
                  <a:pt x="937" y="153"/>
                  <a:pt x="889" y="105"/>
                  <a:pt x="833" y="105"/>
                </a:cubicBezTo>
                <a:close/>
                <a:moveTo>
                  <a:pt x="466" y="105"/>
                </a:moveTo>
                <a:cubicBezTo>
                  <a:pt x="494" y="105"/>
                  <a:pt x="520" y="127"/>
                  <a:pt x="520" y="158"/>
                </a:cubicBezTo>
                <a:cubicBezTo>
                  <a:pt x="520" y="187"/>
                  <a:pt x="497" y="212"/>
                  <a:pt x="466" y="212"/>
                </a:cubicBezTo>
                <a:cubicBezTo>
                  <a:pt x="435" y="212"/>
                  <a:pt x="412" y="189"/>
                  <a:pt x="412" y="158"/>
                </a:cubicBezTo>
                <a:cubicBezTo>
                  <a:pt x="415" y="127"/>
                  <a:pt x="438" y="105"/>
                  <a:pt x="466" y="105"/>
                </a:cubicBezTo>
                <a:close/>
                <a:moveTo>
                  <a:pt x="362" y="836"/>
                </a:moveTo>
                <a:lnTo>
                  <a:pt x="153" y="627"/>
                </a:lnTo>
                <a:lnTo>
                  <a:pt x="226" y="553"/>
                </a:lnTo>
                <a:lnTo>
                  <a:pt x="362" y="689"/>
                </a:lnTo>
                <a:lnTo>
                  <a:pt x="706" y="345"/>
                </a:lnTo>
                <a:lnTo>
                  <a:pt x="779" y="418"/>
                </a:lnTo>
                <a:lnTo>
                  <a:pt x="362" y="836"/>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grpSp>
        <p:nvGrpSpPr>
          <p:cNvPr id="374" name="Google Shape;374;p61"/>
          <p:cNvGrpSpPr/>
          <p:nvPr/>
        </p:nvGrpSpPr>
        <p:grpSpPr>
          <a:xfrm>
            <a:off x="4605678" y="1676963"/>
            <a:ext cx="293543" cy="227362"/>
            <a:chOff x="420350" y="238125"/>
            <a:chExt cx="6779275" cy="5238750"/>
          </a:xfrm>
        </p:grpSpPr>
        <p:sp>
          <p:nvSpPr>
            <p:cNvPr id="375" name="Google Shape;375;p61"/>
            <p:cNvSpPr/>
            <p:nvPr/>
          </p:nvSpPr>
          <p:spPr>
            <a:xfrm>
              <a:off x="420350" y="238125"/>
              <a:ext cx="6779275" cy="5238750"/>
            </a:xfrm>
            <a:custGeom>
              <a:rect b="b" l="l" r="r" t="t"/>
              <a:pathLst>
                <a:path extrusionOk="0" h="209550" w="271171">
                  <a:moveTo>
                    <a:pt x="203423" y="24684"/>
                  </a:moveTo>
                  <a:lnTo>
                    <a:pt x="208928" y="24773"/>
                  </a:lnTo>
                  <a:lnTo>
                    <a:pt x="214433" y="25039"/>
                  </a:lnTo>
                  <a:lnTo>
                    <a:pt x="219938" y="25483"/>
                  </a:lnTo>
                  <a:lnTo>
                    <a:pt x="225443" y="26105"/>
                  </a:lnTo>
                  <a:lnTo>
                    <a:pt x="228107" y="26549"/>
                  </a:lnTo>
                  <a:lnTo>
                    <a:pt x="230859" y="26993"/>
                  </a:lnTo>
                  <a:lnTo>
                    <a:pt x="233523" y="27437"/>
                  </a:lnTo>
                  <a:lnTo>
                    <a:pt x="236187" y="28058"/>
                  </a:lnTo>
                  <a:lnTo>
                    <a:pt x="238762" y="28680"/>
                  </a:lnTo>
                  <a:lnTo>
                    <a:pt x="241426" y="29301"/>
                  </a:lnTo>
                  <a:lnTo>
                    <a:pt x="244001" y="30012"/>
                  </a:lnTo>
                  <a:lnTo>
                    <a:pt x="246576" y="30811"/>
                  </a:lnTo>
                  <a:lnTo>
                    <a:pt x="246576" y="172612"/>
                  </a:lnTo>
                  <a:lnTo>
                    <a:pt x="244001" y="171813"/>
                  </a:lnTo>
                  <a:lnTo>
                    <a:pt x="241426" y="171103"/>
                  </a:lnTo>
                  <a:lnTo>
                    <a:pt x="238762" y="170393"/>
                  </a:lnTo>
                  <a:lnTo>
                    <a:pt x="236187" y="169771"/>
                  </a:lnTo>
                  <a:lnTo>
                    <a:pt x="233523" y="169238"/>
                  </a:lnTo>
                  <a:lnTo>
                    <a:pt x="230859" y="168706"/>
                  </a:lnTo>
                  <a:lnTo>
                    <a:pt x="228107" y="168262"/>
                  </a:lnTo>
                  <a:lnTo>
                    <a:pt x="225443" y="167906"/>
                  </a:lnTo>
                  <a:lnTo>
                    <a:pt x="219938" y="167196"/>
                  </a:lnTo>
                  <a:lnTo>
                    <a:pt x="214433" y="166752"/>
                  </a:lnTo>
                  <a:lnTo>
                    <a:pt x="208928" y="166486"/>
                  </a:lnTo>
                  <a:lnTo>
                    <a:pt x="203423" y="166397"/>
                  </a:lnTo>
                  <a:lnTo>
                    <a:pt x="199338" y="166486"/>
                  </a:lnTo>
                  <a:lnTo>
                    <a:pt x="195165" y="166752"/>
                  </a:lnTo>
                  <a:lnTo>
                    <a:pt x="190814" y="167196"/>
                  </a:lnTo>
                  <a:lnTo>
                    <a:pt x="186286" y="167818"/>
                  </a:lnTo>
                  <a:lnTo>
                    <a:pt x="181757" y="168617"/>
                  </a:lnTo>
                  <a:lnTo>
                    <a:pt x="177140" y="169505"/>
                  </a:lnTo>
                  <a:lnTo>
                    <a:pt x="172523" y="170570"/>
                  </a:lnTo>
                  <a:lnTo>
                    <a:pt x="167906" y="171724"/>
                  </a:lnTo>
                  <a:lnTo>
                    <a:pt x="163289" y="173056"/>
                  </a:lnTo>
                  <a:lnTo>
                    <a:pt x="158849" y="174477"/>
                  </a:lnTo>
                  <a:lnTo>
                    <a:pt x="154498" y="175986"/>
                  </a:lnTo>
                  <a:lnTo>
                    <a:pt x="150236" y="177585"/>
                  </a:lnTo>
                  <a:lnTo>
                    <a:pt x="146241" y="179272"/>
                  </a:lnTo>
                  <a:lnTo>
                    <a:pt x="142422" y="181136"/>
                  </a:lnTo>
                  <a:lnTo>
                    <a:pt x="138871" y="183001"/>
                  </a:lnTo>
                  <a:lnTo>
                    <a:pt x="135586" y="184866"/>
                  </a:lnTo>
                  <a:lnTo>
                    <a:pt x="135586" y="43153"/>
                  </a:lnTo>
                  <a:lnTo>
                    <a:pt x="138871" y="41200"/>
                  </a:lnTo>
                  <a:lnTo>
                    <a:pt x="142422" y="39335"/>
                  </a:lnTo>
                  <a:lnTo>
                    <a:pt x="146241" y="37559"/>
                  </a:lnTo>
                  <a:lnTo>
                    <a:pt x="150236" y="35783"/>
                  </a:lnTo>
                  <a:lnTo>
                    <a:pt x="154498" y="34185"/>
                  </a:lnTo>
                  <a:lnTo>
                    <a:pt x="158849" y="32676"/>
                  </a:lnTo>
                  <a:lnTo>
                    <a:pt x="163289" y="31255"/>
                  </a:lnTo>
                  <a:lnTo>
                    <a:pt x="167906" y="29923"/>
                  </a:lnTo>
                  <a:lnTo>
                    <a:pt x="172523" y="28769"/>
                  </a:lnTo>
                  <a:lnTo>
                    <a:pt x="177140" y="27703"/>
                  </a:lnTo>
                  <a:lnTo>
                    <a:pt x="181757" y="26815"/>
                  </a:lnTo>
                  <a:lnTo>
                    <a:pt x="186286" y="26016"/>
                  </a:lnTo>
                  <a:lnTo>
                    <a:pt x="190814" y="25483"/>
                  </a:lnTo>
                  <a:lnTo>
                    <a:pt x="195165" y="25039"/>
                  </a:lnTo>
                  <a:lnTo>
                    <a:pt x="199338" y="24773"/>
                  </a:lnTo>
                  <a:lnTo>
                    <a:pt x="203423" y="24684"/>
                  </a:lnTo>
                  <a:close/>
                  <a:moveTo>
                    <a:pt x="67748" y="0"/>
                  </a:moveTo>
                  <a:lnTo>
                    <a:pt x="63220" y="89"/>
                  </a:lnTo>
                  <a:lnTo>
                    <a:pt x="58692" y="266"/>
                  </a:lnTo>
                  <a:lnTo>
                    <a:pt x="54163" y="533"/>
                  </a:lnTo>
                  <a:lnTo>
                    <a:pt x="49546" y="977"/>
                  </a:lnTo>
                  <a:lnTo>
                    <a:pt x="45018" y="1509"/>
                  </a:lnTo>
                  <a:lnTo>
                    <a:pt x="40489" y="2220"/>
                  </a:lnTo>
                  <a:lnTo>
                    <a:pt x="35961" y="3108"/>
                  </a:lnTo>
                  <a:lnTo>
                    <a:pt x="31610" y="4173"/>
                  </a:lnTo>
                  <a:lnTo>
                    <a:pt x="27259" y="5328"/>
                  </a:lnTo>
                  <a:lnTo>
                    <a:pt x="22908" y="6659"/>
                  </a:lnTo>
                  <a:lnTo>
                    <a:pt x="18824" y="8169"/>
                  </a:lnTo>
                  <a:lnTo>
                    <a:pt x="16782" y="8968"/>
                  </a:lnTo>
                  <a:lnTo>
                    <a:pt x="14739" y="9856"/>
                  </a:lnTo>
                  <a:lnTo>
                    <a:pt x="12786" y="10744"/>
                  </a:lnTo>
                  <a:lnTo>
                    <a:pt x="10833" y="11721"/>
                  </a:lnTo>
                  <a:lnTo>
                    <a:pt x="8879" y="12697"/>
                  </a:lnTo>
                  <a:lnTo>
                    <a:pt x="7015" y="13763"/>
                  </a:lnTo>
                  <a:lnTo>
                    <a:pt x="5239" y="14917"/>
                  </a:lnTo>
                  <a:lnTo>
                    <a:pt x="3463" y="16071"/>
                  </a:lnTo>
                  <a:lnTo>
                    <a:pt x="1687" y="17226"/>
                  </a:lnTo>
                  <a:lnTo>
                    <a:pt x="0" y="18469"/>
                  </a:lnTo>
                  <a:lnTo>
                    <a:pt x="0" y="199073"/>
                  </a:lnTo>
                  <a:lnTo>
                    <a:pt x="0" y="199694"/>
                  </a:lnTo>
                  <a:lnTo>
                    <a:pt x="89" y="200227"/>
                  </a:lnTo>
                  <a:lnTo>
                    <a:pt x="266" y="200760"/>
                  </a:lnTo>
                  <a:lnTo>
                    <a:pt x="533" y="201381"/>
                  </a:lnTo>
                  <a:lnTo>
                    <a:pt x="799" y="201914"/>
                  </a:lnTo>
                  <a:lnTo>
                    <a:pt x="1154" y="202358"/>
                  </a:lnTo>
                  <a:lnTo>
                    <a:pt x="1865" y="203335"/>
                  </a:lnTo>
                  <a:lnTo>
                    <a:pt x="2841" y="204134"/>
                  </a:lnTo>
                  <a:lnTo>
                    <a:pt x="3374" y="204400"/>
                  </a:lnTo>
                  <a:lnTo>
                    <a:pt x="3907" y="204755"/>
                  </a:lnTo>
                  <a:lnTo>
                    <a:pt x="4440" y="204933"/>
                  </a:lnTo>
                  <a:lnTo>
                    <a:pt x="4972" y="205110"/>
                  </a:lnTo>
                  <a:lnTo>
                    <a:pt x="5594" y="205199"/>
                  </a:lnTo>
                  <a:lnTo>
                    <a:pt x="6127" y="205288"/>
                  </a:lnTo>
                  <a:lnTo>
                    <a:pt x="6571" y="205199"/>
                  </a:lnTo>
                  <a:lnTo>
                    <a:pt x="7015" y="205110"/>
                  </a:lnTo>
                  <a:lnTo>
                    <a:pt x="7725" y="204933"/>
                  </a:lnTo>
                  <a:lnTo>
                    <a:pt x="8435" y="204755"/>
                  </a:lnTo>
                  <a:lnTo>
                    <a:pt x="8790" y="204666"/>
                  </a:lnTo>
                  <a:lnTo>
                    <a:pt x="9234" y="204666"/>
                  </a:lnTo>
                  <a:lnTo>
                    <a:pt x="12431" y="203157"/>
                  </a:lnTo>
                  <a:lnTo>
                    <a:pt x="15805" y="201736"/>
                  </a:lnTo>
                  <a:lnTo>
                    <a:pt x="19268" y="200404"/>
                  </a:lnTo>
                  <a:lnTo>
                    <a:pt x="22908" y="199161"/>
                  </a:lnTo>
                  <a:lnTo>
                    <a:pt x="26549" y="197918"/>
                  </a:lnTo>
                  <a:lnTo>
                    <a:pt x="30367" y="196853"/>
                  </a:lnTo>
                  <a:lnTo>
                    <a:pt x="34185" y="195787"/>
                  </a:lnTo>
                  <a:lnTo>
                    <a:pt x="38003" y="194810"/>
                  </a:lnTo>
                  <a:lnTo>
                    <a:pt x="41910" y="194011"/>
                  </a:lnTo>
                  <a:lnTo>
                    <a:pt x="45817" y="193212"/>
                  </a:lnTo>
                  <a:lnTo>
                    <a:pt x="49635" y="192591"/>
                  </a:lnTo>
                  <a:lnTo>
                    <a:pt x="53453" y="192058"/>
                  </a:lnTo>
                  <a:lnTo>
                    <a:pt x="57182" y="191614"/>
                  </a:lnTo>
                  <a:lnTo>
                    <a:pt x="60823" y="191348"/>
                  </a:lnTo>
                  <a:lnTo>
                    <a:pt x="64374" y="191170"/>
                  </a:lnTo>
                  <a:lnTo>
                    <a:pt x="67748" y="191081"/>
                  </a:lnTo>
                  <a:lnTo>
                    <a:pt x="72277" y="191170"/>
                  </a:lnTo>
                  <a:lnTo>
                    <a:pt x="76894" y="191348"/>
                  </a:lnTo>
                  <a:lnTo>
                    <a:pt x="81422" y="191614"/>
                  </a:lnTo>
                  <a:lnTo>
                    <a:pt x="86040" y="192058"/>
                  </a:lnTo>
                  <a:lnTo>
                    <a:pt x="90568" y="192591"/>
                  </a:lnTo>
                  <a:lnTo>
                    <a:pt x="95096" y="193390"/>
                  </a:lnTo>
                  <a:lnTo>
                    <a:pt x="99536" y="194189"/>
                  </a:lnTo>
                  <a:lnTo>
                    <a:pt x="103976" y="195254"/>
                  </a:lnTo>
                  <a:lnTo>
                    <a:pt x="108326" y="196409"/>
                  </a:lnTo>
                  <a:lnTo>
                    <a:pt x="112588" y="197741"/>
                  </a:lnTo>
                  <a:lnTo>
                    <a:pt x="116762" y="199250"/>
                  </a:lnTo>
                  <a:lnTo>
                    <a:pt x="118804" y="200049"/>
                  </a:lnTo>
                  <a:lnTo>
                    <a:pt x="120846" y="200937"/>
                  </a:lnTo>
                  <a:lnTo>
                    <a:pt x="122799" y="201825"/>
                  </a:lnTo>
                  <a:lnTo>
                    <a:pt x="124753" y="202802"/>
                  </a:lnTo>
                  <a:lnTo>
                    <a:pt x="126618" y="203867"/>
                  </a:lnTo>
                  <a:lnTo>
                    <a:pt x="128482" y="204844"/>
                  </a:lnTo>
                  <a:lnTo>
                    <a:pt x="130347" y="205998"/>
                  </a:lnTo>
                  <a:lnTo>
                    <a:pt x="132123" y="207153"/>
                  </a:lnTo>
                  <a:lnTo>
                    <a:pt x="133898" y="208307"/>
                  </a:lnTo>
                  <a:lnTo>
                    <a:pt x="135586" y="209550"/>
                  </a:lnTo>
                  <a:lnTo>
                    <a:pt x="138871" y="207597"/>
                  </a:lnTo>
                  <a:lnTo>
                    <a:pt x="142422" y="205732"/>
                  </a:lnTo>
                  <a:lnTo>
                    <a:pt x="146241" y="203956"/>
                  </a:lnTo>
                  <a:lnTo>
                    <a:pt x="150236" y="202269"/>
                  </a:lnTo>
                  <a:lnTo>
                    <a:pt x="154498" y="200671"/>
                  </a:lnTo>
                  <a:lnTo>
                    <a:pt x="158849" y="199073"/>
                  </a:lnTo>
                  <a:lnTo>
                    <a:pt x="163289" y="197652"/>
                  </a:lnTo>
                  <a:lnTo>
                    <a:pt x="167906" y="196409"/>
                  </a:lnTo>
                  <a:lnTo>
                    <a:pt x="172523" y="195166"/>
                  </a:lnTo>
                  <a:lnTo>
                    <a:pt x="177140" y="194189"/>
                  </a:lnTo>
                  <a:lnTo>
                    <a:pt x="181757" y="193212"/>
                  </a:lnTo>
                  <a:lnTo>
                    <a:pt x="186286" y="192502"/>
                  </a:lnTo>
                  <a:lnTo>
                    <a:pt x="190814" y="191880"/>
                  </a:lnTo>
                  <a:lnTo>
                    <a:pt x="195165" y="191436"/>
                  </a:lnTo>
                  <a:lnTo>
                    <a:pt x="199338" y="191170"/>
                  </a:lnTo>
                  <a:lnTo>
                    <a:pt x="203423" y="191081"/>
                  </a:lnTo>
                  <a:lnTo>
                    <a:pt x="207241" y="191081"/>
                  </a:lnTo>
                  <a:lnTo>
                    <a:pt x="211059" y="191259"/>
                  </a:lnTo>
                  <a:lnTo>
                    <a:pt x="214877" y="191436"/>
                  </a:lnTo>
                  <a:lnTo>
                    <a:pt x="218695" y="191792"/>
                  </a:lnTo>
                  <a:lnTo>
                    <a:pt x="222513" y="192235"/>
                  </a:lnTo>
                  <a:lnTo>
                    <a:pt x="226331" y="192768"/>
                  </a:lnTo>
                  <a:lnTo>
                    <a:pt x="230060" y="193390"/>
                  </a:lnTo>
                  <a:lnTo>
                    <a:pt x="233790" y="194100"/>
                  </a:lnTo>
                  <a:lnTo>
                    <a:pt x="237519" y="194899"/>
                  </a:lnTo>
                  <a:lnTo>
                    <a:pt x="241159" y="195876"/>
                  </a:lnTo>
                  <a:lnTo>
                    <a:pt x="244800" y="196941"/>
                  </a:lnTo>
                  <a:lnTo>
                    <a:pt x="248351" y="198096"/>
                  </a:lnTo>
                  <a:lnTo>
                    <a:pt x="251903" y="199428"/>
                  </a:lnTo>
                  <a:lnTo>
                    <a:pt x="255277" y="200848"/>
                  </a:lnTo>
                  <a:lnTo>
                    <a:pt x="258651" y="202358"/>
                  </a:lnTo>
                  <a:lnTo>
                    <a:pt x="261937" y="204045"/>
                  </a:lnTo>
                  <a:lnTo>
                    <a:pt x="262736" y="204400"/>
                  </a:lnTo>
                  <a:lnTo>
                    <a:pt x="263446" y="204578"/>
                  </a:lnTo>
                  <a:lnTo>
                    <a:pt x="264156" y="204666"/>
                  </a:lnTo>
                  <a:lnTo>
                    <a:pt x="265044" y="204666"/>
                  </a:lnTo>
                  <a:lnTo>
                    <a:pt x="265577" y="204578"/>
                  </a:lnTo>
                  <a:lnTo>
                    <a:pt x="266199" y="204489"/>
                  </a:lnTo>
                  <a:lnTo>
                    <a:pt x="266731" y="204311"/>
                  </a:lnTo>
                  <a:lnTo>
                    <a:pt x="267264" y="204134"/>
                  </a:lnTo>
                  <a:lnTo>
                    <a:pt x="267797" y="203867"/>
                  </a:lnTo>
                  <a:lnTo>
                    <a:pt x="268330" y="203512"/>
                  </a:lnTo>
                  <a:lnTo>
                    <a:pt x="269306" y="202713"/>
                  </a:lnTo>
                  <a:lnTo>
                    <a:pt x="270017" y="201736"/>
                  </a:lnTo>
                  <a:lnTo>
                    <a:pt x="270372" y="201292"/>
                  </a:lnTo>
                  <a:lnTo>
                    <a:pt x="270638" y="200760"/>
                  </a:lnTo>
                  <a:lnTo>
                    <a:pt x="270905" y="200138"/>
                  </a:lnTo>
                  <a:lnTo>
                    <a:pt x="271082" y="199605"/>
                  </a:lnTo>
                  <a:lnTo>
                    <a:pt x="271171" y="199073"/>
                  </a:lnTo>
                  <a:lnTo>
                    <a:pt x="271171" y="198451"/>
                  </a:lnTo>
                  <a:lnTo>
                    <a:pt x="271171" y="18469"/>
                  </a:lnTo>
                  <a:lnTo>
                    <a:pt x="268418" y="16515"/>
                  </a:lnTo>
                  <a:lnTo>
                    <a:pt x="265488" y="14651"/>
                  </a:lnTo>
                  <a:lnTo>
                    <a:pt x="262558" y="12964"/>
                  </a:lnTo>
                  <a:lnTo>
                    <a:pt x="259539" y="11365"/>
                  </a:lnTo>
                  <a:lnTo>
                    <a:pt x="256432" y="9945"/>
                  </a:lnTo>
                  <a:lnTo>
                    <a:pt x="253235" y="8613"/>
                  </a:lnTo>
                  <a:lnTo>
                    <a:pt x="249950" y="7370"/>
                  </a:lnTo>
                  <a:lnTo>
                    <a:pt x="246576" y="6127"/>
                  </a:lnTo>
                  <a:lnTo>
                    <a:pt x="243912" y="5328"/>
                  </a:lnTo>
                  <a:lnTo>
                    <a:pt x="241337" y="4617"/>
                  </a:lnTo>
                  <a:lnTo>
                    <a:pt x="238673" y="3996"/>
                  </a:lnTo>
                  <a:lnTo>
                    <a:pt x="236009" y="3374"/>
                  </a:lnTo>
                  <a:lnTo>
                    <a:pt x="233346" y="2841"/>
                  </a:lnTo>
                  <a:lnTo>
                    <a:pt x="230682" y="2309"/>
                  </a:lnTo>
                  <a:lnTo>
                    <a:pt x="225266" y="1421"/>
                  </a:lnTo>
                  <a:lnTo>
                    <a:pt x="219760" y="799"/>
                  </a:lnTo>
                  <a:lnTo>
                    <a:pt x="214255" y="355"/>
                  </a:lnTo>
                  <a:lnTo>
                    <a:pt x="208839" y="89"/>
                  </a:lnTo>
                  <a:lnTo>
                    <a:pt x="203423" y="0"/>
                  </a:lnTo>
                  <a:lnTo>
                    <a:pt x="198894" y="89"/>
                  </a:lnTo>
                  <a:lnTo>
                    <a:pt x="194277" y="266"/>
                  </a:lnTo>
                  <a:lnTo>
                    <a:pt x="189749" y="533"/>
                  </a:lnTo>
                  <a:lnTo>
                    <a:pt x="185131" y="977"/>
                  </a:lnTo>
                  <a:lnTo>
                    <a:pt x="180603" y="1509"/>
                  </a:lnTo>
                  <a:lnTo>
                    <a:pt x="176075" y="2220"/>
                  </a:lnTo>
                  <a:lnTo>
                    <a:pt x="171635" y="3108"/>
                  </a:lnTo>
                  <a:lnTo>
                    <a:pt x="167195" y="4173"/>
                  </a:lnTo>
                  <a:lnTo>
                    <a:pt x="162845" y="5328"/>
                  </a:lnTo>
                  <a:lnTo>
                    <a:pt x="158583" y="6659"/>
                  </a:lnTo>
                  <a:lnTo>
                    <a:pt x="154409" y="8169"/>
                  </a:lnTo>
                  <a:lnTo>
                    <a:pt x="152367" y="8968"/>
                  </a:lnTo>
                  <a:lnTo>
                    <a:pt x="150325" y="9856"/>
                  </a:lnTo>
                  <a:lnTo>
                    <a:pt x="148372" y="10744"/>
                  </a:lnTo>
                  <a:lnTo>
                    <a:pt x="146418" y="11721"/>
                  </a:lnTo>
                  <a:lnTo>
                    <a:pt x="144554" y="12697"/>
                  </a:lnTo>
                  <a:lnTo>
                    <a:pt x="142689" y="13763"/>
                  </a:lnTo>
                  <a:lnTo>
                    <a:pt x="140824" y="14917"/>
                  </a:lnTo>
                  <a:lnTo>
                    <a:pt x="139048" y="16071"/>
                  </a:lnTo>
                  <a:lnTo>
                    <a:pt x="137273" y="17226"/>
                  </a:lnTo>
                  <a:lnTo>
                    <a:pt x="135586" y="18469"/>
                  </a:lnTo>
                  <a:lnTo>
                    <a:pt x="133898" y="17226"/>
                  </a:lnTo>
                  <a:lnTo>
                    <a:pt x="132123" y="16071"/>
                  </a:lnTo>
                  <a:lnTo>
                    <a:pt x="130347" y="14917"/>
                  </a:lnTo>
                  <a:lnTo>
                    <a:pt x="128482" y="13763"/>
                  </a:lnTo>
                  <a:lnTo>
                    <a:pt x="126618" y="12697"/>
                  </a:lnTo>
                  <a:lnTo>
                    <a:pt x="124753" y="11721"/>
                  </a:lnTo>
                  <a:lnTo>
                    <a:pt x="122799" y="10744"/>
                  </a:lnTo>
                  <a:lnTo>
                    <a:pt x="120846" y="9856"/>
                  </a:lnTo>
                  <a:lnTo>
                    <a:pt x="118804" y="8968"/>
                  </a:lnTo>
                  <a:lnTo>
                    <a:pt x="116762" y="8169"/>
                  </a:lnTo>
                  <a:lnTo>
                    <a:pt x="112588" y="6659"/>
                  </a:lnTo>
                  <a:lnTo>
                    <a:pt x="108326" y="5328"/>
                  </a:lnTo>
                  <a:lnTo>
                    <a:pt x="103976" y="4173"/>
                  </a:lnTo>
                  <a:lnTo>
                    <a:pt x="99536" y="3108"/>
                  </a:lnTo>
                  <a:lnTo>
                    <a:pt x="95096" y="2220"/>
                  </a:lnTo>
                  <a:lnTo>
                    <a:pt x="90568" y="1509"/>
                  </a:lnTo>
                  <a:lnTo>
                    <a:pt x="86040" y="977"/>
                  </a:lnTo>
                  <a:lnTo>
                    <a:pt x="81422" y="533"/>
                  </a:lnTo>
                  <a:lnTo>
                    <a:pt x="76894" y="266"/>
                  </a:lnTo>
                  <a:lnTo>
                    <a:pt x="72277" y="89"/>
                  </a:lnTo>
                  <a:lnTo>
                    <a:pt x="677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61"/>
            <p:cNvSpPr/>
            <p:nvPr/>
          </p:nvSpPr>
          <p:spPr>
            <a:xfrm>
              <a:off x="4118525" y="1625500"/>
              <a:ext cx="2157675" cy="765850"/>
            </a:xfrm>
            <a:custGeom>
              <a:rect b="b" l="l" r="r" t="t"/>
              <a:pathLst>
                <a:path extrusionOk="0" h="30634" w="86307">
                  <a:moveTo>
                    <a:pt x="51589" y="0"/>
                  </a:moveTo>
                  <a:lnTo>
                    <a:pt x="47682" y="178"/>
                  </a:lnTo>
                  <a:lnTo>
                    <a:pt x="43864" y="355"/>
                  </a:lnTo>
                  <a:lnTo>
                    <a:pt x="40135" y="622"/>
                  </a:lnTo>
                  <a:lnTo>
                    <a:pt x="36405" y="977"/>
                  </a:lnTo>
                  <a:lnTo>
                    <a:pt x="32765" y="1421"/>
                  </a:lnTo>
                  <a:lnTo>
                    <a:pt x="29213" y="1954"/>
                  </a:lnTo>
                  <a:lnTo>
                    <a:pt x="25662" y="2575"/>
                  </a:lnTo>
                  <a:lnTo>
                    <a:pt x="22199" y="3286"/>
                  </a:lnTo>
                  <a:lnTo>
                    <a:pt x="18825" y="3996"/>
                  </a:lnTo>
                  <a:lnTo>
                    <a:pt x="15539" y="4884"/>
                  </a:lnTo>
                  <a:lnTo>
                    <a:pt x="12254" y="5772"/>
                  </a:lnTo>
                  <a:lnTo>
                    <a:pt x="9057" y="6748"/>
                  </a:lnTo>
                  <a:lnTo>
                    <a:pt x="5950" y="7814"/>
                  </a:lnTo>
                  <a:lnTo>
                    <a:pt x="2931" y="8968"/>
                  </a:lnTo>
                  <a:lnTo>
                    <a:pt x="1" y="10211"/>
                  </a:lnTo>
                  <a:lnTo>
                    <a:pt x="1" y="30634"/>
                  </a:lnTo>
                  <a:lnTo>
                    <a:pt x="2664" y="29213"/>
                  </a:lnTo>
                  <a:lnTo>
                    <a:pt x="5417" y="27881"/>
                  </a:lnTo>
                  <a:lnTo>
                    <a:pt x="8347" y="26638"/>
                  </a:lnTo>
                  <a:lnTo>
                    <a:pt x="11455" y="25395"/>
                  </a:lnTo>
                  <a:lnTo>
                    <a:pt x="14563" y="24329"/>
                  </a:lnTo>
                  <a:lnTo>
                    <a:pt x="17848" y="23353"/>
                  </a:lnTo>
                  <a:lnTo>
                    <a:pt x="21133" y="22465"/>
                  </a:lnTo>
                  <a:lnTo>
                    <a:pt x="24596" y="21577"/>
                  </a:lnTo>
                  <a:lnTo>
                    <a:pt x="28148" y="20866"/>
                  </a:lnTo>
                  <a:lnTo>
                    <a:pt x="31788" y="20245"/>
                  </a:lnTo>
                  <a:lnTo>
                    <a:pt x="35606" y="19712"/>
                  </a:lnTo>
                  <a:lnTo>
                    <a:pt x="39424" y="19268"/>
                  </a:lnTo>
                  <a:lnTo>
                    <a:pt x="43331" y="18913"/>
                  </a:lnTo>
                  <a:lnTo>
                    <a:pt x="47238" y="18647"/>
                  </a:lnTo>
                  <a:lnTo>
                    <a:pt x="51322" y="18469"/>
                  </a:lnTo>
                  <a:lnTo>
                    <a:pt x="59491" y="18469"/>
                  </a:lnTo>
                  <a:lnTo>
                    <a:pt x="63487" y="18647"/>
                  </a:lnTo>
                  <a:lnTo>
                    <a:pt x="67483" y="18913"/>
                  </a:lnTo>
                  <a:lnTo>
                    <a:pt x="71389" y="19268"/>
                  </a:lnTo>
                  <a:lnTo>
                    <a:pt x="75207" y="19712"/>
                  </a:lnTo>
                  <a:lnTo>
                    <a:pt x="79026" y="20245"/>
                  </a:lnTo>
                  <a:lnTo>
                    <a:pt x="82666" y="20955"/>
                  </a:lnTo>
                  <a:lnTo>
                    <a:pt x="86307" y="21666"/>
                  </a:lnTo>
                  <a:lnTo>
                    <a:pt x="86307" y="2930"/>
                  </a:lnTo>
                  <a:lnTo>
                    <a:pt x="82577" y="2309"/>
                  </a:lnTo>
                  <a:lnTo>
                    <a:pt x="78848" y="1687"/>
                  </a:lnTo>
                  <a:lnTo>
                    <a:pt x="75030" y="1155"/>
                  </a:lnTo>
                  <a:lnTo>
                    <a:pt x="71212" y="711"/>
                  </a:lnTo>
                  <a:lnTo>
                    <a:pt x="67305" y="444"/>
                  </a:lnTo>
                  <a:lnTo>
                    <a:pt x="63398" y="178"/>
                  </a:lnTo>
                  <a:lnTo>
                    <a:pt x="594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61"/>
            <p:cNvSpPr/>
            <p:nvPr/>
          </p:nvSpPr>
          <p:spPr>
            <a:xfrm>
              <a:off x="4118525" y="2444600"/>
              <a:ext cx="2157675" cy="768075"/>
            </a:xfrm>
            <a:custGeom>
              <a:rect b="b" l="l" r="r" t="t"/>
              <a:pathLst>
                <a:path extrusionOk="0" h="30723" w="86307">
                  <a:moveTo>
                    <a:pt x="51589" y="1"/>
                  </a:moveTo>
                  <a:lnTo>
                    <a:pt x="47682" y="178"/>
                  </a:lnTo>
                  <a:lnTo>
                    <a:pt x="43864" y="356"/>
                  </a:lnTo>
                  <a:lnTo>
                    <a:pt x="40135" y="711"/>
                  </a:lnTo>
                  <a:lnTo>
                    <a:pt x="36405" y="1066"/>
                  </a:lnTo>
                  <a:lnTo>
                    <a:pt x="32765" y="1510"/>
                  </a:lnTo>
                  <a:lnTo>
                    <a:pt x="29213" y="2043"/>
                  </a:lnTo>
                  <a:lnTo>
                    <a:pt x="25662" y="2664"/>
                  </a:lnTo>
                  <a:lnTo>
                    <a:pt x="22199" y="3375"/>
                  </a:lnTo>
                  <a:lnTo>
                    <a:pt x="18825" y="4085"/>
                  </a:lnTo>
                  <a:lnTo>
                    <a:pt x="15539" y="4973"/>
                  </a:lnTo>
                  <a:lnTo>
                    <a:pt x="12254" y="5861"/>
                  </a:lnTo>
                  <a:lnTo>
                    <a:pt x="9057" y="6838"/>
                  </a:lnTo>
                  <a:lnTo>
                    <a:pt x="5950" y="7903"/>
                  </a:lnTo>
                  <a:lnTo>
                    <a:pt x="2931" y="9057"/>
                  </a:lnTo>
                  <a:lnTo>
                    <a:pt x="1" y="10212"/>
                  </a:lnTo>
                  <a:lnTo>
                    <a:pt x="1" y="30723"/>
                  </a:lnTo>
                  <a:lnTo>
                    <a:pt x="2664" y="29213"/>
                  </a:lnTo>
                  <a:lnTo>
                    <a:pt x="5417" y="27881"/>
                  </a:lnTo>
                  <a:lnTo>
                    <a:pt x="8347" y="26638"/>
                  </a:lnTo>
                  <a:lnTo>
                    <a:pt x="11455" y="25484"/>
                  </a:lnTo>
                  <a:lnTo>
                    <a:pt x="14563" y="24330"/>
                  </a:lnTo>
                  <a:lnTo>
                    <a:pt x="17848" y="23353"/>
                  </a:lnTo>
                  <a:lnTo>
                    <a:pt x="21133" y="22465"/>
                  </a:lnTo>
                  <a:lnTo>
                    <a:pt x="24596" y="21666"/>
                  </a:lnTo>
                  <a:lnTo>
                    <a:pt x="28148" y="20867"/>
                  </a:lnTo>
                  <a:lnTo>
                    <a:pt x="31788" y="20245"/>
                  </a:lnTo>
                  <a:lnTo>
                    <a:pt x="35606" y="19713"/>
                  </a:lnTo>
                  <a:lnTo>
                    <a:pt x="39424" y="19269"/>
                  </a:lnTo>
                  <a:lnTo>
                    <a:pt x="43331" y="18913"/>
                  </a:lnTo>
                  <a:lnTo>
                    <a:pt x="47238" y="18647"/>
                  </a:lnTo>
                  <a:lnTo>
                    <a:pt x="51322" y="18558"/>
                  </a:lnTo>
                  <a:lnTo>
                    <a:pt x="55496" y="18469"/>
                  </a:lnTo>
                  <a:lnTo>
                    <a:pt x="59491" y="18558"/>
                  </a:lnTo>
                  <a:lnTo>
                    <a:pt x="63487" y="18736"/>
                  </a:lnTo>
                  <a:lnTo>
                    <a:pt x="67483" y="18913"/>
                  </a:lnTo>
                  <a:lnTo>
                    <a:pt x="71389" y="19269"/>
                  </a:lnTo>
                  <a:lnTo>
                    <a:pt x="75207" y="19801"/>
                  </a:lnTo>
                  <a:lnTo>
                    <a:pt x="79026" y="20334"/>
                  </a:lnTo>
                  <a:lnTo>
                    <a:pt x="82666" y="20956"/>
                  </a:lnTo>
                  <a:lnTo>
                    <a:pt x="86307" y="21666"/>
                  </a:lnTo>
                  <a:lnTo>
                    <a:pt x="86307" y="2931"/>
                  </a:lnTo>
                  <a:lnTo>
                    <a:pt x="82577" y="2309"/>
                  </a:lnTo>
                  <a:lnTo>
                    <a:pt x="78848" y="1688"/>
                  </a:lnTo>
                  <a:lnTo>
                    <a:pt x="75030" y="1244"/>
                  </a:lnTo>
                  <a:lnTo>
                    <a:pt x="71212" y="800"/>
                  </a:lnTo>
                  <a:lnTo>
                    <a:pt x="67305" y="445"/>
                  </a:lnTo>
                  <a:lnTo>
                    <a:pt x="63398" y="178"/>
                  </a:lnTo>
                  <a:lnTo>
                    <a:pt x="59403" y="89"/>
                  </a:lnTo>
                  <a:lnTo>
                    <a:pt x="554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61"/>
            <p:cNvSpPr/>
            <p:nvPr/>
          </p:nvSpPr>
          <p:spPr>
            <a:xfrm>
              <a:off x="4118525" y="3268150"/>
              <a:ext cx="2157675" cy="765850"/>
            </a:xfrm>
            <a:custGeom>
              <a:rect b="b" l="l" r="r" t="t"/>
              <a:pathLst>
                <a:path extrusionOk="0" h="30634" w="86307">
                  <a:moveTo>
                    <a:pt x="51589" y="1"/>
                  </a:moveTo>
                  <a:lnTo>
                    <a:pt x="47682" y="178"/>
                  </a:lnTo>
                  <a:lnTo>
                    <a:pt x="43864" y="356"/>
                  </a:lnTo>
                  <a:lnTo>
                    <a:pt x="40135" y="622"/>
                  </a:lnTo>
                  <a:lnTo>
                    <a:pt x="36405" y="977"/>
                  </a:lnTo>
                  <a:lnTo>
                    <a:pt x="32765" y="1421"/>
                  </a:lnTo>
                  <a:lnTo>
                    <a:pt x="29213" y="1954"/>
                  </a:lnTo>
                  <a:lnTo>
                    <a:pt x="25662" y="2576"/>
                  </a:lnTo>
                  <a:lnTo>
                    <a:pt x="22199" y="3286"/>
                  </a:lnTo>
                  <a:lnTo>
                    <a:pt x="18825" y="3996"/>
                  </a:lnTo>
                  <a:lnTo>
                    <a:pt x="15539" y="4884"/>
                  </a:lnTo>
                  <a:lnTo>
                    <a:pt x="12254" y="5772"/>
                  </a:lnTo>
                  <a:lnTo>
                    <a:pt x="9057" y="6749"/>
                  </a:lnTo>
                  <a:lnTo>
                    <a:pt x="5950" y="7814"/>
                  </a:lnTo>
                  <a:lnTo>
                    <a:pt x="2931" y="8969"/>
                  </a:lnTo>
                  <a:lnTo>
                    <a:pt x="1" y="10212"/>
                  </a:lnTo>
                  <a:lnTo>
                    <a:pt x="1" y="30634"/>
                  </a:lnTo>
                  <a:lnTo>
                    <a:pt x="2664" y="29213"/>
                  </a:lnTo>
                  <a:lnTo>
                    <a:pt x="5417" y="27881"/>
                  </a:lnTo>
                  <a:lnTo>
                    <a:pt x="8347" y="26638"/>
                  </a:lnTo>
                  <a:lnTo>
                    <a:pt x="11455" y="25395"/>
                  </a:lnTo>
                  <a:lnTo>
                    <a:pt x="14563" y="24330"/>
                  </a:lnTo>
                  <a:lnTo>
                    <a:pt x="17848" y="23353"/>
                  </a:lnTo>
                  <a:lnTo>
                    <a:pt x="21133" y="22465"/>
                  </a:lnTo>
                  <a:lnTo>
                    <a:pt x="24596" y="21577"/>
                  </a:lnTo>
                  <a:lnTo>
                    <a:pt x="28148" y="20867"/>
                  </a:lnTo>
                  <a:lnTo>
                    <a:pt x="31788" y="20245"/>
                  </a:lnTo>
                  <a:lnTo>
                    <a:pt x="35606" y="19713"/>
                  </a:lnTo>
                  <a:lnTo>
                    <a:pt x="39424" y="19269"/>
                  </a:lnTo>
                  <a:lnTo>
                    <a:pt x="43331" y="18913"/>
                  </a:lnTo>
                  <a:lnTo>
                    <a:pt x="47238" y="18647"/>
                  </a:lnTo>
                  <a:lnTo>
                    <a:pt x="51322" y="18469"/>
                  </a:lnTo>
                  <a:lnTo>
                    <a:pt x="55496" y="18469"/>
                  </a:lnTo>
                  <a:lnTo>
                    <a:pt x="59491" y="18558"/>
                  </a:lnTo>
                  <a:lnTo>
                    <a:pt x="63487" y="18647"/>
                  </a:lnTo>
                  <a:lnTo>
                    <a:pt x="67483" y="18913"/>
                  </a:lnTo>
                  <a:lnTo>
                    <a:pt x="71389" y="19269"/>
                  </a:lnTo>
                  <a:lnTo>
                    <a:pt x="75207" y="19713"/>
                  </a:lnTo>
                  <a:lnTo>
                    <a:pt x="79026" y="20245"/>
                  </a:lnTo>
                  <a:lnTo>
                    <a:pt x="82666" y="20956"/>
                  </a:lnTo>
                  <a:lnTo>
                    <a:pt x="86307" y="21666"/>
                  </a:lnTo>
                  <a:lnTo>
                    <a:pt x="86307" y="2931"/>
                  </a:lnTo>
                  <a:lnTo>
                    <a:pt x="82577" y="2220"/>
                  </a:lnTo>
                  <a:lnTo>
                    <a:pt x="78848" y="1599"/>
                  </a:lnTo>
                  <a:lnTo>
                    <a:pt x="75030" y="1155"/>
                  </a:lnTo>
                  <a:lnTo>
                    <a:pt x="71212" y="711"/>
                  </a:lnTo>
                  <a:lnTo>
                    <a:pt x="67305" y="356"/>
                  </a:lnTo>
                  <a:lnTo>
                    <a:pt x="63398" y="178"/>
                  </a:lnTo>
                  <a:lnTo>
                    <a:pt x="594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62"/>
          <p:cNvSpPr txBox="1"/>
          <p:nvPr/>
        </p:nvSpPr>
        <p:spPr>
          <a:xfrm>
            <a:off x="517675" y="524338"/>
            <a:ext cx="4931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Next steps</a:t>
            </a:r>
            <a:endParaRPr sz="2400">
              <a:solidFill>
                <a:srgbClr val="5F6368"/>
              </a:solidFill>
              <a:latin typeface="Open Sans"/>
              <a:ea typeface="Open Sans"/>
              <a:cs typeface="Open Sans"/>
              <a:sym typeface="Open Sans"/>
            </a:endParaRPr>
          </a:p>
        </p:txBody>
      </p:sp>
      <p:sp>
        <p:nvSpPr>
          <p:cNvPr id="384" name="Google Shape;384;p62"/>
          <p:cNvSpPr/>
          <p:nvPr/>
        </p:nvSpPr>
        <p:spPr>
          <a:xfrm>
            <a:off x="5176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62"/>
          <p:cNvSpPr txBox="1"/>
          <p:nvPr/>
        </p:nvSpPr>
        <p:spPr>
          <a:xfrm>
            <a:off x="711325" y="1917800"/>
            <a:ext cx="2049000" cy="2134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Conduct another round of usability studies to validate whether the pain points users experienced have been effectively addressed.</a:t>
            </a:r>
            <a:endParaRPr sz="1200"/>
          </a:p>
        </p:txBody>
      </p:sp>
      <p:sp>
        <p:nvSpPr>
          <p:cNvPr id="386" name="Google Shape;386;p62"/>
          <p:cNvSpPr/>
          <p:nvPr/>
        </p:nvSpPr>
        <p:spPr>
          <a:xfrm>
            <a:off x="31752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62"/>
          <p:cNvSpPr txBox="1"/>
          <p:nvPr/>
        </p:nvSpPr>
        <p:spPr>
          <a:xfrm>
            <a:off x="3368925" y="1917800"/>
            <a:ext cx="2049000" cy="1143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Conduct more user research to determine any new areas of need.</a:t>
            </a:r>
            <a:endParaRPr sz="1200"/>
          </a:p>
        </p:txBody>
      </p:sp>
      <p:sp>
        <p:nvSpPr>
          <p:cNvPr id="388" name="Google Shape;388;p62"/>
          <p:cNvSpPr/>
          <p:nvPr/>
        </p:nvSpPr>
        <p:spPr>
          <a:xfrm>
            <a:off x="5832875" y="1472325"/>
            <a:ext cx="2436300" cy="3174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62"/>
          <p:cNvSpPr txBox="1"/>
          <p:nvPr/>
        </p:nvSpPr>
        <p:spPr>
          <a:xfrm>
            <a:off x="6026525" y="1917800"/>
            <a:ext cx="2049000" cy="648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Gather feedback from the users.</a:t>
            </a:r>
            <a:endParaRPr sz="1200"/>
          </a:p>
        </p:txBody>
      </p:sp>
      <p:sp>
        <p:nvSpPr>
          <p:cNvPr id="390" name="Google Shape;390;p62"/>
          <p:cNvSpPr/>
          <p:nvPr/>
        </p:nvSpPr>
        <p:spPr>
          <a:xfrm>
            <a:off x="1479175" y="1187633"/>
            <a:ext cx="513300" cy="513300"/>
          </a:xfrm>
          <a:prstGeom prst="ellipse">
            <a:avLst/>
          </a:prstGeom>
          <a:solidFill>
            <a:srgbClr val="5F6368"/>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391" name="Google Shape;391;p62"/>
          <p:cNvSpPr/>
          <p:nvPr/>
        </p:nvSpPr>
        <p:spPr>
          <a:xfrm>
            <a:off x="4136775" y="1187633"/>
            <a:ext cx="513300" cy="513300"/>
          </a:xfrm>
          <a:prstGeom prst="ellipse">
            <a:avLst/>
          </a:prstGeom>
          <a:solidFill>
            <a:srgbClr val="5F6368"/>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392" name="Google Shape;392;p62"/>
          <p:cNvSpPr/>
          <p:nvPr/>
        </p:nvSpPr>
        <p:spPr>
          <a:xfrm>
            <a:off x="6794375" y="1187633"/>
            <a:ext cx="513300" cy="513300"/>
          </a:xfrm>
          <a:prstGeom prst="ellipse">
            <a:avLst/>
          </a:prstGeom>
          <a:solidFill>
            <a:srgbClr val="5F6368"/>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63"/>
          <p:cNvSpPr txBox="1"/>
          <p:nvPr/>
        </p:nvSpPr>
        <p:spPr>
          <a:xfrm>
            <a:off x="517675" y="524338"/>
            <a:ext cx="4931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Let’s connect!</a:t>
            </a:r>
            <a:endParaRPr sz="2400">
              <a:solidFill>
                <a:srgbClr val="5F6368"/>
              </a:solidFill>
              <a:latin typeface="Open Sans"/>
              <a:ea typeface="Open Sans"/>
              <a:cs typeface="Open Sans"/>
              <a:sym typeface="Open Sans"/>
            </a:endParaRPr>
          </a:p>
        </p:txBody>
      </p:sp>
      <p:sp>
        <p:nvSpPr>
          <p:cNvPr id="398" name="Google Shape;398;p63"/>
          <p:cNvSpPr txBox="1"/>
          <p:nvPr/>
        </p:nvSpPr>
        <p:spPr>
          <a:xfrm>
            <a:off x="3064600" y="-1016100"/>
            <a:ext cx="65094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a:solidFill>
                  <a:srgbClr val="5F6368"/>
                </a:solidFill>
                <a:latin typeface="Open Sans"/>
                <a:ea typeface="Open Sans"/>
                <a:cs typeface="Open Sans"/>
                <a:sym typeface="Open Sans"/>
              </a:rPr>
              <a:t>Insert a few sentences summarizing the next steps you would take with this project and why. Feel free to organize next steps in a bullet point list. </a:t>
            </a:r>
            <a:endParaRPr>
              <a:solidFill>
                <a:srgbClr val="5F6368"/>
              </a:solidFill>
              <a:latin typeface="Open Sans"/>
              <a:ea typeface="Open Sans"/>
              <a:cs typeface="Open Sans"/>
              <a:sym typeface="Open Sans"/>
            </a:endParaRPr>
          </a:p>
        </p:txBody>
      </p:sp>
      <p:sp>
        <p:nvSpPr>
          <p:cNvPr id="399" name="Google Shape;399;p63"/>
          <p:cNvSpPr/>
          <p:nvPr/>
        </p:nvSpPr>
        <p:spPr>
          <a:xfrm>
            <a:off x="517675" y="1832019"/>
            <a:ext cx="7938900" cy="2510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63"/>
          <p:cNvSpPr txBox="1"/>
          <p:nvPr/>
        </p:nvSpPr>
        <p:spPr>
          <a:xfrm>
            <a:off x="919075" y="2461800"/>
            <a:ext cx="7136100" cy="1821000"/>
          </a:xfrm>
          <a:prstGeom prst="rect">
            <a:avLst/>
          </a:prstGeom>
          <a:noFill/>
          <a:ln>
            <a:noFill/>
          </a:ln>
        </p:spPr>
        <p:txBody>
          <a:bodyPr anchorCtr="0" anchor="t" bIns="91425" lIns="0"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Thank you for your time reviewing my work on the Booking musician app! If you’d like to</a:t>
            </a:r>
            <a:br>
              <a:rPr lang="en">
                <a:solidFill>
                  <a:srgbClr val="5F6368"/>
                </a:solidFill>
                <a:latin typeface="Open Sans"/>
                <a:ea typeface="Open Sans"/>
                <a:cs typeface="Open Sans"/>
                <a:sym typeface="Open Sans"/>
              </a:rPr>
            </a:br>
            <a:r>
              <a:rPr lang="en">
                <a:solidFill>
                  <a:srgbClr val="5F6368"/>
                </a:solidFill>
                <a:latin typeface="Open Sans"/>
                <a:ea typeface="Open Sans"/>
                <a:cs typeface="Open Sans"/>
                <a:sym typeface="Open Sans"/>
              </a:rPr>
              <a:t>see more or get in touch, my contact information is provided below.</a:t>
            </a:r>
            <a:endParaRPr>
              <a:solidFill>
                <a:srgbClr val="5F6368"/>
              </a:solidFill>
              <a:latin typeface="Open Sans"/>
              <a:ea typeface="Open Sans"/>
              <a:cs typeface="Open Sans"/>
              <a:sym typeface="Open Sans"/>
            </a:endParaRPr>
          </a:p>
          <a:p>
            <a:pPr indent="0" lvl="0" marL="0" rtl="0" algn="ctr">
              <a:lnSpc>
                <a:spcPct val="115000"/>
              </a:lnSpc>
              <a:spcBef>
                <a:spcPts val="0"/>
              </a:spcBef>
              <a:spcAft>
                <a:spcPts val="0"/>
              </a:spcAft>
              <a:buClr>
                <a:schemeClr val="dk1"/>
              </a:buClr>
              <a:buSzPts val="1100"/>
              <a:buFont typeface="Arial"/>
              <a:buNone/>
            </a:pPr>
            <a:r>
              <a:t/>
            </a:r>
            <a:endParaRPr>
              <a:solidFill>
                <a:srgbClr val="5F6368"/>
              </a:solidFill>
              <a:latin typeface="Open Sans"/>
              <a:ea typeface="Open Sans"/>
              <a:cs typeface="Open Sans"/>
              <a:sym typeface="Open Sans"/>
            </a:endParaRPr>
          </a:p>
          <a:p>
            <a:pPr indent="0" lvl="0" marL="0" rtl="0" algn="ctr">
              <a:lnSpc>
                <a:spcPct val="115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Email: </a:t>
            </a:r>
            <a:r>
              <a:rPr lang="en" u="sng">
                <a:solidFill>
                  <a:schemeClr val="accent1"/>
                </a:solidFill>
                <a:latin typeface="Open Sans"/>
                <a:ea typeface="Open Sans"/>
                <a:cs typeface="Open Sans"/>
                <a:sym typeface="Open Sans"/>
              </a:rPr>
              <a:t>j.otmanova@gmail.com</a:t>
            </a:r>
            <a:endParaRPr u="sng">
              <a:solidFill>
                <a:schemeClr val="accent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b="1" sz="1200">
              <a:solidFill>
                <a:srgbClr val="1967D2"/>
              </a:solidFill>
              <a:latin typeface="Open Sans"/>
              <a:ea typeface="Open Sans"/>
              <a:cs typeface="Open Sans"/>
              <a:sym typeface="Open Sans"/>
            </a:endParaRPr>
          </a:p>
          <a:p>
            <a:pPr indent="0" lvl="0" marL="0" rtl="0" algn="ctr">
              <a:lnSpc>
                <a:spcPct val="115000"/>
              </a:lnSpc>
              <a:spcBef>
                <a:spcPts val="0"/>
              </a:spcBef>
              <a:spcAft>
                <a:spcPts val="0"/>
              </a:spcAft>
              <a:buClr>
                <a:schemeClr val="dk1"/>
              </a:buClr>
              <a:buSzPts val="1100"/>
              <a:buFont typeface="Arial"/>
              <a:buNone/>
            </a:pPr>
            <a:r>
              <a:t/>
            </a:r>
            <a:endParaRPr sz="1200">
              <a:solidFill>
                <a:srgbClr val="5F6368"/>
              </a:solidFill>
              <a:latin typeface="Open Sans"/>
              <a:ea typeface="Open Sans"/>
              <a:cs typeface="Open Sans"/>
              <a:sym typeface="Open Sans"/>
            </a:endParaRPr>
          </a:p>
        </p:txBody>
      </p:sp>
      <p:sp>
        <p:nvSpPr>
          <p:cNvPr id="401" name="Google Shape;401;p63"/>
          <p:cNvSpPr/>
          <p:nvPr/>
        </p:nvSpPr>
        <p:spPr>
          <a:xfrm>
            <a:off x="4230475" y="1602212"/>
            <a:ext cx="513300" cy="513300"/>
          </a:xfrm>
          <a:prstGeom prst="ellipse">
            <a:avLst/>
          </a:pr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63"/>
          <p:cNvSpPr/>
          <p:nvPr/>
        </p:nvSpPr>
        <p:spPr>
          <a:xfrm>
            <a:off x="4361825" y="1734124"/>
            <a:ext cx="250599" cy="249449"/>
          </a:xfrm>
          <a:custGeom>
            <a:rect b="b" l="l" r="r" t="t"/>
            <a:pathLst>
              <a:path extrusionOk="0" h="962" w="964">
                <a:moveTo>
                  <a:pt x="774" y="400"/>
                </a:moveTo>
                <a:lnTo>
                  <a:pt x="562" y="189"/>
                </a:lnTo>
                <a:lnTo>
                  <a:pt x="0" y="749"/>
                </a:lnTo>
                <a:lnTo>
                  <a:pt x="0" y="961"/>
                </a:lnTo>
                <a:lnTo>
                  <a:pt x="212" y="961"/>
                </a:lnTo>
                <a:lnTo>
                  <a:pt x="774" y="400"/>
                </a:lnTo>
                <a:close/>
                <a:moveTo>
                  <a:pt x="940" y="234"/>
                </a:moveTo>
                <a:cubicBezTo>
                  <a:pt x="963" y="211"/>
                  <a:pt x="963" y="177"/>
                  <a:pt x="940" y="155"/>
                </a:cubicBezTo>
                <a:lnTo>
                  <a:pt x="807" y="22"/>
                </a:lnTo>
                <a:cubicBezTo>
                  <a:pt x="785" y="0"/>
                  <a:pt x="751" y="0"/>
                  <a:pt x="728" y="22"/>
                </a:cubicBezTo>
                <a:lnTo>
                  <a:pt x="618" y="132"/>
                </a:lnTo>
                <a:lnTo>
                  <a:pt x="830" y="344"/>
                </a:lnTo>
                <a:lnTo>
                  <a:pt x="940" y="23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285F4"/>
        </a:solidFill>
      </p:bgPr>
    </p:bg>
    <p:spTree>
      <p:nvGrpSpPr>
        <p:cNvPr id="406" name="Shape 406"/>
        <p:cNvGrpSpPr/>
        <p:nvPr/>
      </p:nvGrpSpPr>
      <p:grpSpPr>
        <a:xfrm>
          <a:off x="0" y="0"/>
          <a:ext cx="0" cy="0"/>
          <a:chOff x="0" y="0"/>
          <a:chExt cx="0" cy="0"/>
        </a:xfrm>
      </p:grpSpPr>
      <p:sp>
        <p:nvSpPr>
          <p:cNvPr id="407" name="Google Shape;407;p64"/>
          <p:cNvSpPr txBox="1"/>
          <p:nvPr/>
        </p:nvSpPr>
        <p:spPr>
          <a:xfrm>
            <a:off x="2106450" y="2202300"/>
            <a:ext cx="49311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solidFill>
                  <a:srgbClr val="FFFFFF"/>
                </a:solidFill>
                <a:latin typeface="Open Sans"/>
                <a:ea typeface="Open Sans"/>
                <a:cs typeface="Open Sans"/>
                <a:sym typeface="Open Sans"/>
              </a:rPr>
              <a:t>Thank you!</a:t>
            </a:r>
            <a:endParaRPr sz="3600">
              <a:solidFill>
                <a:srgbClr val="FFFFFF"/>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42"/>
          <p:cNvSpPr txBox="1"/>
          <p:nvPr/>
        </p:nvSpPr>
        <p:spPr>
          <a:xfrm>
            <a:off x="517675" y="2237975"/>
            <a:ext cx="3446100" cy="12468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a:solidFill>
                  <a:srgbClr val="4285F4"/>
                </a:solidFill>
                <a:latin typeface="Open Sans SemiBold"/>
                <a:ea typeface="Open Sans SemiBold"/>
                <a:cs typeface="Open Sans SemiBold"/>
                <a:sym typeface="Open Sans SemiBold"/>
              </a:rPr>
              <a:t>The problem: </a:t>
            </a:r>
            <a:endParaRPr>
              <a:solidFill>
                <a:srgbClr val="1967D2"/>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People struggle with finding the right band for they wedding day. The process of searching is very time consuming and could be chaotic.</a:t>
            </a:r>
            <a:endParaRPr b="1" sz="1200">
              <a:solidFill>
                <a:srgbClr val="4285F4"/>
              </a:solidFill>
              <a:latin typeface="Open Sans"/>
              <a:ea typeface="Open Sans"/>
              <a:cs typeface="Open Sans"/>
              <a:sym typeface="Open Sans"/>
            </a:endParaRPr>
          </a:p>
        </p:txBody>
      </p:sp>
      <p:sp>
        <p:nvSpPr>
          <p:cNvPr id="165" name="Google Shape;165;p42"/>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66" name="Google Shape;166;p42"/>
          <p:cNvSpPr/>
          <p:nvPr/>
        </p:nvSpPr>
        <p:spPr>
          <a:xfrm>
            <a:off x="517675" y="1534000"/>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2"/>
          <p:cNvSpPr txBox="1"/>
          <p:nvPr/>
        </p:nvSpPr>
        <p:spPr>
          <a:xfrm>
            <a:off x="4572000" y="2237975"/>
            <a:ext cx="3446100" cy="12468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4285F4"/>
                </a:solidFill>
                <a:latin typeface="Open Sans SemiBold"/>
                <a:ea typeface="Open Sans SemiBold"/>
                <a:cs typeface="Open Sans SemiBold"/>
                <a:sym typeface="Open Sans SemiBold"/>
              </a:rPr>
              <a:t>The goal: </a:t>
            </a:r>
            <a:endParaRPr>
              <a:solidFill>
                <a:srgbClr val="1967D2"/>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Key point is to save the time for the user and to let the user to have everything around the musician at one place.</a:t>
            </a:r>
            <a:endParaRPr b="1" sz="1200">
              <a:solidFill>
                <a:srgbClr val="4285F4"/>
              </a:solidFill>
              <a:latin typeface="Open Sans"/>
              <a:ea typeface="Open Sans"/>
              <a:cs typeface="Open Sans"/>
              <a:sym typeface="Open Sans"/>
            </a:endParaRPr>
          </a:p>
        </p:txBody>
      </p:sp>
      <p:sp>
        <p:nvSpPr>
          <p:cNvPr id="168" name="Google Shape;168;p42"/>
          <p:cNvSpPr/>
          <p:nvPr/>
        </p:nvSpPr>
        <p:spPr>
          <a:xfrm>
            <a:off x="4572000" y="1534000"/>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2"/>
          <p:cNvSpPr/>
          <p:nvPr/>
        </p:nvSpPr>
        <p:spPr>
          <a:xfrm>
            <a:off x="4684213" y="1653525"/>
            <a:ext cx="288875" cy="274249"/>
          </a:xfrm>
          <a:custGeom>
            <a:rect b="b" l="l" r="r" t="t"/>
            <a:pathLst>
              <a:path extrusionOk="0" h="993" w="1045">
                <a:moveTo>
                  <a:pt x="522" y="798"/>
                </a:moveTo>
                <a:lnTo>
                  <a:pt x="844" y="992"/>
                </a:lnTo>
                <a:lnTo>
                  <a:pt x="759" y="626"/>
                </a:lnTo>
                <a:lnTo>
                  <a:pt x="1044" y="378"/>
                </a:lnTo>
                <a:lnTo>
                  <a:pt x="669" y="347"/>
                </a:lnTo>
                <a:lnTo>
                  <a:pt x="522" y="0"/>
                </a:lnTo>
                <a:lnTo>
                  <a:pt x="375" y="347"/>
                </a:lnTo>
                <a:lnTo>
                  <a:pt x="0" y="378"/>
                </a:lnTo>
                <a:lnTo>
                  <a:pt x="285" y="626"/>
                </a:lnTo>
                <a:lnTo>
                  <a:pt x="200" y="992"/>
                </a:lnTo>
                <a:lnTo>
                  <a:pt x="522" y="798"/>
                </a:lnTo>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70" name="Google Shape;170;p42"/>
          <p:cNvSpPr/>
          <p:nvPr/>
        </p:nvSpPr>
        <p:spPr>
          <a:xfrm>
            <a:off x="640475" y="1656801"/>
            <a:ext cx="267700" cy="267700"/>
          </a:xfrm>
          <a:custGeom>
            <a:rect b="b" l="l" r="r" t="t"/>
            <a:pathLst>
              <a:path extrusionOk="0" h="209550" w="209550">
                <a:moveTo>
                  <a:pt x="115315" y="52353"/>
                </a:moveTo>
                <a:lnTo>
                  <a:pt x="115315" y="115315"/>
                </a:lnTo>
                <a:lnTo>
                  <a:pt x="94235" y="115315"/>
                </a:lnTo>
                <a:lnTo>
                  <a:pt x="94235" y="52353"/>
                </a:lnTo>
                <a:close/>
                <a:moveTo>
                  <a:pt x="115315" y="136256"/>
                </a:moveTo>
                <a:lnTo>
                  <a:pt x="115315" y="157197"/>
                </a:lnTo>
                <a:lnTo>
                  <a:pt x="94235" y="157197"/>
                </a:lnTo>
                <a:lnTo>
                  <a:pt x="94235" y="136256"/>
                </a:lnTo>
                <a:close/>
                <a:moveTo>
                  <a:pt x="104705" y="0"/>
                </a:moveTo>
                <a:lnTo>
                  <a:pt x="99400" y="140"/>
                </a:lnTo>
                <a:lnTo>
                  <a:pt x="94095" y="558"/>
                </a:lnTo>
                <a:lnTo>
                  <a:pt x="88790" y="1256"/>
                </a:lnTo>
                <a:lnTo>
                  <a:pt x="83625" y="2094"/>
                </a:lnTo>
                <a:lnTo>
                  <a:pt x="78599" y="3351"/>
                </a:lnTo>
                <a:lnTo>
                  <a:pt x="73573" y="4747"/>
                </a:lnTo>
                <a:lnTo>
                  <a:pt x="68687" y="6422"/>
                </a:lnTo>
                <a:lnTo>
                  <a:pt x="63940" y="8237"/>
                </a:lnTo>
                <a:lnTo>
                  <a:pt x="59333" y="10331"/>
                </a:lnTo>
                <a:lnTo>
                  <a:pt x="54866" y="12704"/>
                </a:lnTo>
                <a:lnTo>
                  <a:pt x="50398" y="15217"/>
                </a:lnTo>
                <a:lnTo>
                  <a:pt x="46210" y="17870"/>
                </a:lnTo>
                <a:lnTo>
                  <a:pt x="42022" y="20801"/>
                </a:lnTo>
                <a:lnTo>
                  <a:pt x="38113" y="23873"/>
                </a:lnTo>
                <a:lnTo>
                  <a:pt x="34343" y="27223"/>
                </a:lnTo>
                <a:lnTo>
                  <a:pt x="30714" y="30714"/>
                </a:lnTo>
                <a:lnTo>
                  <a:pt x="27223" y="34343"/>
                </a:lnTo>
                <a:lnTo>
                  <a:pt x="23873" y="38113"/>
                </a:lnTo>
                <a:lnTo>
                  <a:pt x="20801" y="42161"/>
                </a:lnTo>
                <a:lnTo>
                  <a:pt x="17870" y="46210"/>
                </a:lnTo>
                <a:lnTo>
                  <a:pt x="15217" y="50398"/>
                </a:lnTo>
                <a:lnTo>
                  <a:pt x="12704" y="54866"/>
                </a:lnTo>
                <a:lnTo>
                  <a:pt x="10331" y="59333"/>
                </a:lnTo>
                <a:lnTo>
                  <a:pt x="8237" y="63940"/>
                </a:lnTo>
                <a:lnTo>
                  <a:pt x="6282" y="68826"/>
                </a:lnTo>
                <a:lnTo>
                  <a:pt x="4747" y="73573"/>
                </a:lnTo>
                <a:lnTo>
                  <a:pt x="3351" y="78599"/>
                </a:lnTo>
                <a:lnTo>
                  <a:pt x="2094" y="83625"/>
                </a:lnTo>
                <a:lnTo>
                  <a:pt x="1256" y="88790"/>
                </a:lnTo>
                <a:lnTo>
                  <a:pt x="558" y="94095"/>
                </a:lnTo>
                <a:lnTo>
                  <a:pt x="140" y="99400"/>
                </a:lnTo>
                <a:lnTo>
                  <a:pt x="0" y="104845"/>
                </a:lnTo>
                <a:lnTo>
                  <a:pt x="140" y="110150"/>
                </a:lnTo>
                <a:lnTo>
                  <a:pt x="558" y="115455"/>
                </a:lnTo>
                <a:lnTo>
                  <a:pt x="1256" y="120760"/>
                </a:lnTo>
                <a:lnTo>
                  <a:pt x="2094" y="125925"/>
                </a:lnTo>
                <a:lnTo>
                  <a:pt x="3351" y="130951"/>
                </a:lnTo>
                <a:lnTo>
                  <a:pt x="4747" y="135977"/>
                </a:lnTo>
                <a:lnTo>
                  <a:pt x="6282" y="140863"/>
                </a:lnTo>
                <a:lnTo>
                  <a:pt x="8237" y="145610"/>
                </a:lnTo>
                <a:lnTo>
                  <a:pt x="10331" y="150217"/>
                </a:lnTo>
                <a:lnTo>
                  <a:pt x="12704" y="154684"/>
                </a:lnTo>
                <a:lnTo>
                  <a:pt x="15217" y="159152"/>
                </a:lnTo>
                <a:lnTo>
                  <a:pt x="17870" y="163340"/>
                </a:lnTo>
                <a:lnTo>
                  <a:pt x="20801" y="167528"/>
                </a:lnTo>
                <a:lnTo>
                  <a:pt x="23873" y="171437"/>
                </a:lnTo>
                <a:lnTo>
                  <a:pt x="27223" y="175207"/>
                </a:lnTo>
                <a:lnTo>
                  <a:pt x="30714" y="178836"/>
                </a:lnTo>
                <a:lnTo>
                  <a:pt x="34343" y="182327"/>
                </a:lnTo>
                <a:lnTo>
                  <a:pt x="38113" y="185677"/>
                </a:lnTo>
                <a:lnTo>
                  <a:pt x="42022" y="188749"/>
                </a:lnTo>
                <a:lnTo>
                  <a:pt x="46210" y="191680"/>
                </a:lnTo>
                <a:lnTo>
                  <a:pt x="50398" y="194333"/>
                </a:lnTo>
                <a:lnTo>
                  <a:pt x="54866" y="196846"/>
                </a:lnTo>
                <a:lnTo>
                  <a:pt x="59333" y="199219"/>
                </a:lnTo>
                <a:lnTo>
                  <a:pt x="63940" y="201313"/>
                </a:lnTo>
                <a:lnTo>
                  <a:pt x="68687" y="203268"/>
                </a:lnTo>
                <a:lnTo>
                  <a:pt x="73573" y="204803"/>
                </a:lnTo>
                <a:lnTo>
                  <a:pt x="78599" y="206199"/>
                </a:lnTo>
                <a:lnTo>
                  <a:pt x="83625" y="207456"/>
                </a:lnTo>
                <a:lnTo>
                  <a:pt x="88790" y="208294"/>
                </a:lnTo>
                <a:lnTo>
                  <a:pt x="94095" y="208992"/>
                </a:lnTo>
                <a:lnTo>
                  <a:pt x="99400" y="209410"/>
                </a:lnTo>
                <a:lnTo>
                  <a:pt x="104705" y="209550"/>
                </a:lnTo>
                <a:lnTo>
                  <a:pt x="110150" y="209410"/>
                </a:lnTo>
                <a:lnTo>
                  <a:pt x="115455" y="208992"/>
                </a:lnTo>
                <a:lnTo>
                  <a:pt x="120760" y="208294"/>
                </a:lnTo>
                <a:lnTo>
                  <a:pt x="125925" y="207456"/>
                </a:lnTo>
                <a:lnTo>
                  <a:pt x="130951" y="206199"/>
                </a:lnTo>
                <a:lnTo>
                  <a:pt x="135977" y="204803"/>
                </a:lnTo>
                <a:lnTo>
                  <a:pt x="140724" y="203268"/>
                </a:lnTo>
                <a:lnTo>
                  <a:pt x="145610" y="201313"/>
                </a:lnTo>
                <a:lnTo>
                  <a:pt x="150217" y="199219"/>
                </a:lnTo>
                <a:lnTo>
                  <a:pt x="154684" y="196846"/>
                </a:lnTo>
                <a:lnTo>
                  <a:pt x="159152" y="194333"/>
                </a:lnTo>
                <a:lnTo>
                  <a:pt x="163340" y="191680"/>
                </a:lnTo>
                <a:lnTo>
                  <a:pt x="167389" y="188749"/>
                </a:lnTo>
                <a:lnTo>
                  <a:pt x="171437" y="185677"/>
                </a:lnTo>
                <a:lnTo>
                  <a:pt x="175207" y="182327"/>
                </a:lnTo>
                <a:lnTo>
                  <a:pt x="178836" y="178836"/>
                </a:lnTo>
                <a:lnTo>
                  <a:pt x="182327" y="175207"/>
                </a:lnTo>
                <a:lnTo>
                  <a:pt x="185677" y="171437"/>
                </a:lnTo>
                <a:lnTo>
                  <a:pt x="188749" y="167528"/>
                </a:lnTo>
                <a:lnTo>
                  <a:pt x="191680" y="163340"/>
                </a:lnTo>
                <a:lnTo>
                  <a:pt x="194333" y="159152"/>
                </a:lnTo>
                <a:lnTo>
                  <a:pt x="196846" y="154684"/>
                </a:lnTo>
                <a:lnTo>
                  <a:pt x="199219" y="150217"/>
                </a:lnTo>
                <a:lnTo>
                  <a:pt x="201313" y="145610"/>
                </a:lnTo>
                <a:lnTo>
                  <a:pt x="203128" y="140863"/>
                </a:lnTo>
                <a:lnTo>
                  <a:pt x="204803" y="135977"/>
                </a:lnTo>
                <a:lnTo>
                  <a:pt x="206199" y="130951"/>
                </a:lnTo>
                <a:lnTo>
                  <a:pt x="207456" y="125925"/>
                </a:lnTo>
                <a:lnTo>
                  <a:pt x="208294" y="120760"/>
                </a:lnTo>
                <a:lnTo>
                  <a:pt x="208992" y="115455"/>
                </a:lnTo>
                <a:lnTo>
                  <a:pt x="209410" y="110150"/>
                </a:lnTo>
                <a:lnTo>
                  <a:pt x="209550" y="104845"/>
                </a:lnTo>
                <a:lnTo>
                  <a:pt x="209410" y="99400"/>
                </a:lnTo>
                <a:lnTo>
                  <a:pt x="208992" y="94095"/>
                </a:lnTo>
                <a:lnTo>
                  <a:pt x="208294" y="88790"/>
                </a:lnTo>
                <a:lnTo>
                  <a:pt x="207456" y="83625"/>
                </a:lnTo>
                <a:lnTo>
                  <a:pt x="206199" y="78599"/>
                </a:lnTo>
                <a:lnTo>
                  <a:pt x="204803" y="73573"/>
                </a:lnTo>
                <a:lnTo>
                  <a:pt x="203128" y="68826"/>
                </a:lnTo>
                <a:lnTo>
                  <a:pt x="201313" y="63940"/>
                </a:lnTo>
                <a:lnTo>
                  <a:pt x="199219" y="59333"/>
                </a:lnTo>
                <a:lnTo>
                  <a:pt x="196846" y="54866"/>
                </a:lnTo>
                <a:lnTo>
                  <a:pt x="194333" y="50398"/>
                </a:lnTo>
                <a:lnTo>
                  <a:pt x="191680" y="46210"/>
                </a:lnTo>
                <a:lnTo>
                  <a:pt x="188749" y="42161"/>
                </a:lnTo>
                <a:lnTo>
                  <a:pt x="185677" y="38113"/>
                </a:lnTo>
                <a:lnTo>
                  <a:pt x="182327" y="34343"/>
                </a:lnTo>
                <a:lnTo>
                  <a:pt x="178836" y="30714"/>
                </a:lnTo>
                <a:lnTo>
                  <a:pt x="175207" y="27223"/>
                </a:lnTo>
                <a:lnTo>
                  <a:pt x="171437" y="23873"/>
                </a:lnTo>
                <a:lnTo>
                  <a:pt x="167389" y="20801"/>
                </a:lnTo>
                <a:lnTo>
                  <a:pt x="163340" y="17870"/>
                </a:lnTo>
                <a:lnTo>
                  <a:pt x="159152" y="15217"/>
                </a:lnTo>
                <a:lnTo>
                  <a:pt x="154684" y="12704"/>
                </a:lnTo>
                <a:lnTo>
                  <a:pt x="150217" y="10331"/>
                </a:lnTo>
                <a:lnTo>
                  <a:pt x="145610" y="8237"/>
                </a:lnTo>
                <a:lnTo>
                  <a:pt x="140724" y="6422"/>
                </a:lnTo>
                <a:lnTo>
                  <a:pt x="135977" y="4747"/>
                </a:lnTo>
                <a:lnTo>
                  <a:pt x="130951" y="3351"/>
                </a:lnTo>
                <a:lnTo>
                  <a:pt x="125925" y="2094"/>
                </a:lnTo>
                <a:lnTo>
                  <a:pt x="120760" y="1256"/>
                </a:lnTo>
                <a:lnTo>
                  <a:pt x="115455" y="558"/>
                </a:lnTo>
                <a:lnTo>
                  <a:pt x="110150" y="140"/>
                </a:lnTo>
                <a:lnTo>
                  <a:pt x="1047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43"/>
          <p:cNvSpPr txBox="1"/>
          <p:nvPr/>
        </p:nvSpPr>
        <p:spPr>
          <a:xfrm>
            <a:off x="517675" y="2237975"/>
            <a:ext cx="3446100" cy="6927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4285F4"/>
                </a:solidFill>
                <a:latin typeface="Open Sans SemiBold"/>
                <a:ea typeface="Open Sans SemiBold"/>
                <a:cs typeface="Open Sans SemiBold"/>
                <a:sym typeface="Open Sans SemiBold"/>
              </a:rPr>
              <a:t>My role: </a:t>
            </a:r>
            <a:endParaRPr>
              <a:solidFill>
                <a:srgbClr val="1967D2"/>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UX researcher,</a:t>
            </a:r>
            <a:endParaRPr b="1" sz="1200">
              <a:solidFill>
                <a:srgbClr val="4285F4"/>
              </a:solidFill>
              <a:latin typeface="Open Sans"/>
              <a:ea typeface="Open Sans"/>
              <a:cs typeface="Open Sans"/>
              <a:sym typeface="Open Sans"/>
            </a:endParaRPr>
          </a:p>
        </p:txBody>
      </p:sp>
      <p:sp>
        <p:nvSpPr>
          <p:cNvPr id="176" name="Google Shape;176;p43"/>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Project overview</a:t>
            </a:r>
            <a:endParaRPr sz="2400">
              <a:solidFill>
                <a:srgbClr val="5F6368"/>
              </a:solidFill>
              <a:latin typeface="Open Sans"/>
              <a:ea typeface="Open Sans"/>
              <a:cs typeface="Open Sans"/>
              <a:sym typeface="Open Sans"/>
            </a:endParaRPr>
          </a:p>
        </p:txBody>
      </p:sp>
      <p:sp>
        <p:nvSpPr>
          <p:cNvPr id="177" name="Google Shape;177;p43"/>
          <p:cNvSpPr/>
          <p:nvPr/>
        </p:nvSpPr>
        <p:spPr>
          <a:xfrm>
            <a:off x="517675" y="1534000"/>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3"/>
          <p:cNvSpPr txBox="1"/>
          <p:nvPr/>
        </p:nvSpPr>
        <p:spPr>
          <a:xfrm>
            <a:off x="4572000" y="2237975"/>
            <a:ext cx="3446100" cy="6927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4285F4"/>
                </a:solidFill>
                <a:latin typeface="Open Sans SemiBold"/>
                <a:ea typeface="Open Sans SemiBold"/>
                <a:cs typeface="Open Sans SemiBold"/>
                <a:sym typeface="Open Sans SemiBold"/>
              </a:rPr>
              <a:t>Responsibilities</a:t>
            </a:r>
            <a:r>
              <a:rPr lang="en">
                <a:solidFill>
                  <a:srgbClr val="1967D2"/>
                </a:solidFill>
                <a:latin typeface="Open Sans SemiBold"/>
                <a:ea typeface="Open Sans SemiBold"/>
                <a:cs typeface="Open Sans SemiBold"/>
                <a:sym typeface="Open Sans SemiBold"/>
              </a:rPr>
              <a:t>: </a:t>
            </a:r>
            <a:endParaRPr>
              <a:solidFill>
                <a:srgbClr val="1967D2"/>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sz="1200">
                <a:solidFill>
                  <a:srgbClr val="5F6368"/>
                </a:solidFill>
                <a:latin typeface="Open Sans"/>
                <a:ea typeface="Open Sans"/>
                <a:cs typeface="Open Sans"/>
                <a:sym typeface="Open Sans"/>
              </a:rPr>
              <a:t>User research, </a:t>
            </a:r>
            <a:endParaRPr b="1" sz="1200">
              <a:solidFill>
                <a:srgbClr val="4285F4"/>
              </a:solidFill>
              <a:latin typeface="Open Sans"/>
              <a:ea typeface="Open Sans"/>
              <a:cs typeface="Open Sans"/>
              <a:sym typeface="Open Sans"/>
            </a:endParaRPr>
          </a:p>
        </p:txBody>
      </p:sp>
      <p:sp>
        <p:nvSpPr>
          <p:cNvPr id="179" name="Google Shape;179;p43"/>
          <p:cNvSpPr/>
          <p:nvPr/>
        </p:nvSpPr>
        <p:spPr>
          <a:xfrm>
            <a:off x="4572000" y="1534000"/>
            <a:ext cx="513300" cy="5133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3"/>
          <p:cNvSpPr/>
          <p:nvPr/>
        </p:nvSpPr>
        <p:spPr>
          <a:xfrm>
            <a:off x="645441" y="1662440"/>
            <a:ext cx="257757" cy="256421"/>
          </a:xfrm>
          <a:custGeom>
            <a:rect b="b" l="l" r="r" t="t"/>
            <a:pathLst>
              <a:path extrusionOk="0" h="847" w="851">
                <a:moveTo>
                  <a:pt x="423" y="423"/>
                </a:moveTo>
                <a:cubicBezTo>
                  <a:pt x="542" y="423"/>
                  <a:pt x="635" y="327"/>
                  <a:pt x="635" y="212"/>
                </a:cubicBezTo>
                <a:cubicBezTo>
                  <a:pt x="635" y="93"/>
                  <a:pt x="539" y="0"/>
                  <a:pt x="423" y="0"/>
                </a:cubicBezTo>
                <a:cubicBezTo>
                  <a:pt x="308" y="0"/>
                  <a:pt x="212" y="96"/>
                  <a:pt x="212" y="212"/>
                </a:cubicBezTo>
                <a:cubicBezTo>
                  <a:pt x="209" y="327"/>
                  <a:pt x="305" y="423"/>
                  <a:pt x="423" y="423"/>
                </a:cubicBezTo>
                <a:close/>
                <a:moveTo>
                  <a:pt x="423" y="528"/>
                </a:moveTo>
                <a:cubicBezTo>
                  <a:pt x="282" y="528"/>
                  <a:pt x="0" y="598"/>
                  <a:pt x="0" y="738"/>
                </a:cubicBezTo>
                <a:lnTo>
                  <a:pt x="0" y="846"/>
                </a:lnTo>
                <a:lnTo>
                  <a:pt x="850" y="846"/>
                </a:lnTo>
                <a:lnTo>
                  <a:pt x="850" y="738"/>
                </a:lnTo>
                <a:cubicBezTo>
                  <a:pt x="847" y="601"/>
                  <a:pt x="564" y="528"/>
                  <a:pt x="423" y="528"/>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
        <p:nvSpPr>
          <p:cNvPr id="181" name="Google Shape;181;p43"/>
          <p:cNvSpPr/>
          <p:nvPr/>
        </p:nvSpPr>
        <p:spPr>
          <a:xfrm>
            <a:off x="4685687" y="1710781"/>
            <a:ext cx="285935" cy="159748"/>
          </a:xfrm>
          <a:custGeom>
            <a:rect b="b" l="l" r="r" t="t"/>
            <a:pathLst>
              <a:path extrusionOk="0" h="526" w="941">
                <a:moveTo>
                  <a:pt x="0" y="316"/>
                </a:moveTo>
                <a:lnTo>
                  <a:pt x="105" y="316"/>
                </a:lnTo>
                <a:lnTo>
                  <a:pt x="105" y="212"/>
                </a:lnTo>
                <a:lnTo>
                  <a:pt x="0" y="212"/>
                </a:lnTo>
                <a:lnTo>
                  <a:pt x="0" y="316"/>
                </a:lnTo>
                <a:close/>
                <a:moveTo>
                  <a:pt x="0" y="525"/>
                </a:moveTo>
                <a:lnTo>
                  <a:pt x="105" y="525"/>
                </a:lnTo>
                <a:lnTo>
                  <a:pt x="105" y="421"/>
                </a:lnTo>
                <a:lnTo>
                  <a:pt x="0" y="421"/>
                </a:lnTo>
                <a:lnTo>
                  <a:pt x="0" y="525"/>
                </a:lnTo>
                <a:close/>
                <a:moveTo>
                  <a:pt x="0" y="105"/>
                </a:moveTo>
                <a:lnTo>
                  <a:pt x="105" y="105"/>
                </a:lnTo>
                <a:lnTo>
                  <a:pt x="105" y="0"/>
                </a:lnTo>
                <a:lnTo>
                  <a:pt x="0" y="0"/>
                </a:lnTo>
                <a:lnTo>
                  <a:pt x="0" y="105"/>
                </a:lnTo>
                <a:close/>
                <a:moveTo>
                  <a:pt x="209" y="316"/>
                </a:moveTo>
                <a:lnTo>
                  <a:pt x="940" y="316"/>
                </a:lnTo>
                <a:lnTo>
                  <a:pt x="940" y="212"/>
                </a:lnTo>
                <a:lnTo>
                  <a:pt x="209" y="212"/>
                </a:lnTo>
                <a:lnTo>
                  <a:pt x="209" y="316"/>
                </a:lnTo>
                <a:close/>
                <a:moveTo>
                  <a:pt x="209" y="525"/>
                </a:moveTo>
                <a:lnTo>
                  <a:pt x="940" y="525"/>
                </a:lnTo>
                <a:lnTo>
                  <a:pt x="940" y="421"/>
                </a:lnTo>
                <a:lnTo>
                  <a:pt x="209" y="421"/>
                </a:lnTo>
                <a:lnTo>
                  <a:pt x="209" y="525"/>
                </a:lnTo>
                <a:close/>
                <a:moveTo>
                  <a:pt x="209" y="0"/>
                </a:moveTo>
                <a:lnTo>
                  <a:pt x="209" y="105"/>
                </a:lnTo>
                <a:lnTo>
                  <a:pt x="940" y="105"/>
                </a:lnTo>
                <a:lnTo>
                  <a:pt x="940" y="0"/>
                </a:lnTo>
                <a:lnTo>
                  <a:pt x="209"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A4335"/>
        </a:solidFill>
      </p:bgPr>
    </p:bg>
    <p:spTree>
      <p:nvGrpSpPr>
        <p:cNvPr id="185" name="Shape 185"/>
        <p:cNvGrpSpPr/>
        <p:nvPr/>
      </p:nvGrpSpPr>
      <p:grpSpPr>
        <a:xfrm>
          <a:off x="0" y="0"/>
          <a:ext cx="0" cy="0"/>
          <a:chOff x="0" y="0"/>
          <a:chExt cx="0" cy="0"/>
        </a:xfrm>
      </p:grpSpPr>
      <p:sp>
        <p:nvSpPr>
          <p:cNvPr id="186" name="Google Shape;186;p44"/>
          <p:cNvSpPr txBox="1"/>
          <p:nvPr/>
        </p:nvSpPr>
        <p:spPr>
          <a:xfrm>
            <a:off x="-460025" y="2082300"/>
            <a:ext cx="3704400" cy="9789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Understanding</a:t>
            </a:r>
            <a:endParaRPr sz="2400">
              <a:solidFill>
                <a:srgbClr val="FFFFFF"/>
              </a:solidFill>
              <a:latin typeface="Open Sans"/>
              <a:ea typeface="Open Sans"/>
              <a:cs typeface="Open Sans"/>
              <a:sym typeface="Open Sans"/>
            </a:endParaRPr>
          </a:p>
          <a:p>
            <a:pPr indent="0" lvl="0" marL="0" rtl="0" algn="r">
              <a:lnSpc>
                <a:spcPct val="115000"/>
              </a:lnSpc>
              <a:spcBef>
                <a:spcPts val="0"/>
              </a:spcBef>
              <a:spcAft>
                <a:spcPts val="0"/>
              </a:spcAft>
              <a:buNone/>
            </a:pPr>
            <a:r>
              <a:rPr lang="en" sz="2400">
                <a:solidFill>
                  <a:srgbClr val="FFFFFF"/>
                </a:solidFill>
                <a:latin typeface="Open Sans"/>
                <a:ea typeface="Open Sans"/>
                <a:cs typeface="Open Sans"/>
                <a:sym typeface="Open Sans"/>
              </a:rPr>
              <a:t>the user</a:t>
            </a:r>
            <a:endParaRPr sz="2400">
              <a:solidFill>
                <a:srgbClr val="FFFFFF"/>
              </a:solidFill>
              <a:latin typeface="Open Sans"/>
              <a:ea typeface="Open Sans"/>
              <a:cs typeface="Open Sans"/>
              <a:sym typeface="Open Sans"/>
            </a:endParaRPr>
          </a:p>
        </p:txBody>
      </p:sp>
      <p:sp>
        <p:nvSpPr>
          <p:cNvPr id="187" name="Google Shape;187;p44"/>
          <p:cNvSpPr txBox="1"/>
          <p:nvPr/>
        </p:nvSpPr>
        <p:spPr>
          <a:xfrm>
            <a:off x="3712425" y="1886850"/>
            <a:ext cx="3946500" cy="13698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research</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Personas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Problem </a:t>
            </a:r>
            <a:r>
              <a:rPr lang="en">
                <a:solidFill>
                  <a:srgbClr val="FFFFFF"/>
                </a:solidFill>
                <a:latin typeface="Open Sans"/>
                <a:ea typeface="Open Sans"/>
                <a:cs typeface="Open Sans"/>
                <a:sym typeface="Open Sans"/>
              </a:rPr>
              <a:t>statements</a:t>
            </a:r>
            <a:endParaRPr>
              <a:solidFill>
                <a:srgbClr val="FFFFFF"/>
              </a:solidFill>
              <a:latin typeface="Open Sans"/>
              <a:ea typeface="Open Sans"/>
              <a:cs typeface="Open Sans"/>
              <a:sym typeface="Open Sans"/>
            </a:endParaRPr>
          </a:p>
          <a:p>
            <a:pPr indent="-317500" lvl="0" marL="457200" rtl="0" algn="l">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journey maps</a:t>
            </a:r>
            <a:endParaRPr>
              <a:solidFill>
                <a:srgbClr val="FFFFFF"/>
              </a:solidFill>
              <a:latin typeface="Open Sans"/>
              <a:ea typeface="Open Sans"/>
              <a:cs typeface="Open Sans"/>
              <a:sym typeface="Open Sans"/>
            </a:endParaRPr>
          </a:p>
        </p:txBody>
      </p:sp>
      <p:cxnSp>
        <p:nvCxnSpPr>
          <p:cNvPr id="188" name="Google Shape;188;p44"/>
          <p:cNvCxnSpPr/>
          <p:nvPr/>
        </p:nvCxnSpPr>
        <p:spPr>
          <a:xfrm>
            <a:off x="3460100" y="1032150"/>
            <a:ext cx="36600" cy="307920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45"/>
          <p:cNvSpPr/>
          <p:nvPr/>
        </p:nvSpPr>
        <p:spPr>
          <a:xfrm>
            <a:off x="517675" y="1832019"/>
            <a:ext cx="7938900" cy="2510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5"/>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User r</a:t>
            </a:r>
            <a:r>
              <a:rPr lang="en" sz="2400">
                <a:solidFill>
                  <a:srgbClr val="5F6368"/>
                </a:solidFill>
                <a:latin typeface="Open Sans"/>
                <a:ea typeface="Open Sans"/>
                <a:cs typeface="Open Sans"/>
                <a:sym typeface="Open Sans"/>
              </a:rPr>
              <a:t>esearch: summary</a:t>
            </a:r>
            <a:endParaRPr sz="2400">
              <a:solidFill>
                <a:srgbClr val="5F6368"/>
              </a:solidFill>
              <a:latin typeface="Open Sans"/>
              <a:ea typeface="Open Sans"/>
              <a:cs typeface="Open Sans"/>
              <a:sym typeface="Open Sans"/>
            </a:endParaRPr>
          </a:p>
        </p:txBody>
      </p:sp>
      <p:sp>
        <p:nvSpPr>
          <p:cNvPr id="195" name="Google Shape;195;p45"/>
          <p:cNvSpPr txBox="1"/>
          <p:nvPr/>
        </p:nvSpPr>
        <p:spPr>
          <a:xfrm>
            <a:off x="919075" y="2461800"/>
            <a:ext cx="7136100" cy="794100"/>
          </a:xfrm>
          <a:prstGeom prst="rect">
            <a:avLst/>
          </a:prstGeom>
          <a:noFill/>
          <a:ln>
            <a:noFill/>
          </a:ln>
        </p:spPr>
        <p:txBody>
          <a:bodyPr anchorCtr="0" anchor="t" bIns="91425" lIns="0" spcFirstLastPara="1" rIns="91425" wrap="square" tIns="91425">
            <a:spAutoFit/>
          </a:bodyPr>
          <a:lstStyle/>
          <a:p>
            <a:pPr indent="0" lvl="0" marL="0" rtl="0" algn="ctr">
              <a:lnSpc>
                <a:spcPct val="115000"/>
              </a:lnSpc>
              <a:spcBef>
                <a:spcPts val="0"/>
              </a:spcBef>
              <a:spcAft>
                <a:spcPts val="0"/>
              </a:spcAft>
              <a:buNone/>
            </a:pPr>
            <a:r>
              <a:rPr lang="en" sz="1200">
                <a:solidFill>
                  <a:srgbClr val="5F6368"/>
                </a:solidFill>
                <a:latin typeface="Open Sans"/>
                <a:ea typeface="Open Sans"/>
                <a:cs typeface="Open Sans"/>
                <a:sym typeface="Open Sans"/>
              </a:rPr>
              <a:t>Firstly I did interviews with users. Based on the interviews I extracted the basic needs of the user when searching for the musician to book. This showed more insights than were assumed at the beginning of the research. Such as variety of the time needed for the bookdate (last call booking).</a:t>
            </a:r>
            <a:endParaRPr sz="1200">
              <a:solidFill>
                <a:srgbClr val="5F6368"/>
              </a:solidFill>
              <a:latin typeface="Open Sans"/>
              <a:ea typeface="Open Sans"/>
              <a:cs typeface="Open Sans"/>
              <a:sym typeface="Open Sans"/>
            </a:endParaRPr>
          </a:p>
        </p:txBody>
      </p:sp>
      <p:sp>
        <p:nvSpPr>
          <p:cNvPr id="196" name="Google Shape;196;p45"/>
          <p:cNvSpPr/>
          <p:nvPr/>
        </p:nvSpPr>
        <p:spPr>
          <a:xfrm>
            <a:off x="4230475" y="1602212"/>
            <a:ext cx="513300" cy="513300"/>
          </a:xfrm>
          <a:prstGeom prst="ellipse">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5"/>
          <p:cNvSpPr/>
          <p:nvPr/>
        </p:nvSpPr>
        <p:spPr>
          <a:xfrm>
            <a:off x="4373201" y="1744926"/>
            <a:ext cx="227849" cy="227849"/>
          </a:xfrm>
          <a:custGeom>
            <a:rect b="b" l="l" r="r" t="t"/>
            <a:pathLst>
              <a:path extrusionOk="0" h="941" w="94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46"/>
          <p:cNvSpPr txBox="1"/>
          <p:nvPr/>
        </p:nvSpPr>
        <p:spPr>
          <a:xfrm>
            <a:off x="517675" y="524350"/>
            <a:ext cx="61551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User research: pain points</a:t>
            </a:r>
            <a:endParaRPr sz="2400">
              <a:solidFill>
                <a:srgbClr val="5F6368"/>
              </a:solidFill>
              <a:latin typeface="Open Sans"/>
              <a:ea typeface="Open Sans"/>
              <a:cs typeface="Open Sans"/>
              <a:sym typeface="Open Sans"/>
            </a:endParaRPr>
          </a:p>
        </p:txBody>
      </p:sp>
      <p:sp>
        <p:nvSpPr>
          <p:cNvPr id="203" name="Google Shape;203;p46"/>
          <p:cNvSpPr txBox="1"/>
          <p:nvPr/>
        </p:nvSpPr>
        <p:spPr>
          <a:xfrm>
            <a:off x="441463" y="2008850"/>
            <a:ext cx="1872600" cy="400200"/>
          </a:xfrm>
          <a:prstGeom prst="rect">
            <a:avLst/>
          </a:prstGeom>
          <a:noFill/>
          <a:ln>
            <a:noFill/>
          </a:ln>
        </p:spPr>
        <p:txBody>
          <a:bodyPr anchorCtr="0" anchor="t" bIns="91425" lIns="0" spcFirstLastPara="1" rIns="91425" wrap="square" tIns="91425">
            <a:spAutoFit/>
          </a:bodyPr>
          <a:lstStyle/>
          <a:p>
            <a:pPr indent="0" lvl="0" marL="0" rtl="0" algn="ctr">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Good live sound</a:t>
            </a:r>
            <a:endParaRPr>
              <a:solidFill>
                <a:srgbClr val="4285F4"/>
              </a:solidFill>
              <a:latin typeface="Open Sans SemiBold"/>
              <a:ea typeface="Open Sans SemiBold"/>
              <a:cs typeface="Open Sans SemiBold"/>
              <a:sym typeface="Open Sans SemiBold"/>
            </a:endParaRPr>
          </a:p>
        </p:txBody>
      </p:sp>
      <p:sp>
        <p:nvSpPr>
          <p:cNvPr id="204" name="Google Shape;204;p46"/>
          <p:cNvSpPr txBox="1"/>
          <p:nvPr/>
        </p:nvSpPr>
        <p:spPr>
          <a:xfrm>
            <a:off x="441475" y="2522475"/>
            <a:ext cx="1872600" cy="1431600"/>
          </a:xfrm>
          <a:prstGeom prst="rect">
            <a:avLst/>
          </a:prstGeom>
          <a:noFill/>
          <a:ln>
            <a:noFill/>
          </a:ln>
        </p:spPr>
        <p:txBody>
          <a:bodyPr anchorCtr="0" anchor="t" bIns="91425" lIns="0" spcFirstLastPara="1" rIns="91425" wrap="square" tIns="91425">
            <a:spAutoFit/>
          </a:bodyPr>
          <a:lstStyle/>
          <a:p>
            <a:pPr indent="0" lvl="0" marL="0" rtl="0" algn="ctr">
              <a:lnSpc>
                <a:spcPct val="115000"/>
              </a:lnSpc>
              <a:spcBef>
                <a:spcPts val="0"/>
              </a:spcBef>
              <a:spcAft>
                <a:spcPts val="0"/>
              </a:spcAft>
              <a:buNone/>
            </a:pPr>
            <a:r>
              <a:rPr lang="en" sz="1200">
                <a:solidFill>
                  <a:srgbClr val="5F6368"/>
                </a:solidFill>
                <a:latin typeface="Open Sans"/>
                <a:ea typeface="Open Sans"/>
                <a:cs typeface="Open Sans"/>
                <a:sym typeface="Open Sans"/>
              </a:rPr>
              <a:t>It is very important for users to actually hear the music of the musician alive. The need a verification of the recordings.</a:t>
            </a:r>
            <a:endParaRPr sz="1200"/>
          </a:p>
        </p:txBody>
      </p:sp>
      <p:sp>
        <p:nvSpPr>
          <p:cNvPr id="205" name="Google Shape;205;p46"/>
          <p:cNvSpPr txBox="1"/>
          <p:nvPr/>
        </p:nvSpPr>
        <p:spPr>
          <a:xfrm>
            <a:off x="2582713" y="2008850"/>
            <a:ext cx="1872600" cy="400200"/>
          </a:xfrm>
          <a:prstGeom prst="rect">
            <a:avLst/>
          </a:prstGeom>
          <a:noFill/>
          <a:ln>
            <a:noFill/>
          </a:ln>
        </p:spPr>
        <p:txBody>
          <a:bodyPr anchorCtr="0" anchor="t" bIns="91425" lIns="0" spcFirstLastPara="1" rIns="91425" wrap="square" tIns="91425">
            <a:spAutoFit/>
          </a:bodyPr>
          <a:lstStyle/>
          <a:p>
            <a:pPr indent="0" lvl="0" marL="0" rtl="0" algn="ctr">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Communication</a:t>
            </a:r>
            <a:endParaRPr>
              <a:solidFill>
                <a:srgbClr val="4285F4"/>
              </a:solidFill>
              <a:latin typeface="Open Sans SemiBold"/>
              <a:ea typeface="Open Sans SemiBold"/>
              <a:cs typeface="Open Sans SemiBold"/>
              <a:sym typeface="Open Sans SemiBold"/>
            </a:endParaRPr>
          </a:p>
        </p:txBody>
      </p:sp>
      <p:sp>
        <p:nvSpPr>
          <p:cNvPr id="206" name="Google Shape;206;p46"/>
          <p:cNvSpPr txBox="1"/>
          <p:nvPr/>
        </p:nvSpPr>
        <p:spPr>
          <a:xfrm>
            <a:off x="2582725" y="2522475"/>
            <a:ext cx="1872600" cy="1431600"/>
          </a:xfrm>
          <a:prstGeom prst="rect">
            <a:avLst/>
          </a:prstGeom>
          <a:noFill/>
          <a:ln>
            <a:noFill/>
          </a:ln>
        </p:spPr>
        <p:txBody>
          <a:bodyPr anchorCtr="0" anchor="t" bIns="91425" lIns="0" spcFirstLastPara="1" rIns="91425" wrap="square" tIns="91425">
            <a:spAutoFit/>
          </a:bodyPr>
          <a:lstStyle/>
          <a:p>
            <a:pPr indent="0" lvl="0" marL="0" rtl="0" algn="ctr">
              <a:lnSpc>
                <a:spcPct val="115000"/>
              </a:lnSpc>
              <a:spcBef>
                <a:spcPts val="0"/>
              </a:spcBef>
              <a:spcAft>
                <a:spcPts val="0"/>
              </a:spcAft>
              <a:buNone/>
            </a:pPr>
            <a:r>
              <a:rPr lang="en" sz="1200">
                <a:solidFill>
                  <a:srgbClr val="5F6368"/>
                </a:solidFill>
                <a:latin typeface="Open Sans"/>
                <a:ea typeface="Open Sans"/>
                <a:cs typeface="Open Sans"/>
                <a:sym typeface="Open Sans"/>
              </a:rPr>
              <a:t>Users struggle with lots of places for communication. They want it to be in one place to have it organized.</a:t>
            </a:r>
            <a:endParaRPr sz="1200"/>
          </a:p>
        </p:txBody>
      </p:sp>
      <p:sp>
        <p:nvSpPr>
          <p:cNvPr id="207" name="Google Shape;207;p46"/>
          <p:cNvSpPr txBox="1"/>
          <p:nvPr/>
        </p:nvSpPr>
        <p:spPr>
          <a:xfrm>
            <a:off x="4723969" y="2008850"/>
            <a:ext cx="1872600" cy="400200"/>
          </a:xfrm>
          <a:prstGeom prst="rect">
            <a:avLst/>
          </a:prstGeom>
          <a:noFill/>
          <a:ln>
            <a:noFill/>
          </a:ln>
        </p:spPr>
        <p:txBody>
          <a:bodyPr anchorCtr="0" anchor="t" bIns="91425" lIns="0" spcFirstLastPara="1" rIns="91425" wrap="square" tIns="91425">
            <a:spAutoFit/>
          </a:bodyPr>
          <a:lstStyle/>
          <a:p>
            <a:pPr indent="0" lvl="0" marL="0" rtl="0" algn="ctr">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Time</a:t>
            </a:r>
            <a:endParaRPr>
              <a:solidFill>
                <a:srgbClr val="4285F4"/>
              </a:solidFill>
              <a:latin typeface="Open Sans SemiBold"/>
              <a:ea typeface="Open Sans SemiBold"/>
              <a:cs typeface="Open Sans SemiBold"/>
              <a:sym typeface="Open Sans SemiBold"/>
            </a:endParaRPr>
          </a:p>
        </p:txBody>
      </p:sp>
      <p:sp>
        <p:nvSpPr>
          <p:cNvPr id="208" name="Google Shape;208;p46"/>
          <p:cNvSpPr txBox="1"/>
          <p:nvPr/>
        </p:nvSpPr>
        <p:spPr>
          <a:xfrm>
            <a:off x="4723969" y="2522475"/>
            <a:ext cx="1872600" cy="1218900"/>
          </a:xfrm>
          <a:prstGeom prst="rect">
            <a:avLst/>
          </a:prstGeom>
          <a:noFill/>
          <a:ln>
            <a:noFill/>
          </a:ln>
        </p:spPr>
        <p:txBody>
          <a:bodyPr anchorCtr="0" anchor="t" bIns="91425" lIns="0" spcFirstLastPara="1" rIns="91425" wrap="square" tIns="91425">
            <a:spAutoFit/>
          </a:bodyPr>
          <a:lstStyle/>
          <a:p>
            <a:pPr indent="0" lvl="0" marL="0" rtl="0" algn="ctr">
              <a:lnSpc>
                <a:spcPct val="115000"/>
              </a:lnSpc>
              <a:spcBef>
                <a:spcPts val="0"/>
              </a:spcBef>
              <a:spcAft>
                <a:spcPts val="0"/>
              </a:spcAft>
              <a:buNone/>
            </a:pPr>
            <a:r>
              <a:rPr lang="en" sz="1200">
                <a:solidFill>
                  <a:srgbClr val="5F6368"/>
                </a:solidFill>
                <a:latin typeface="Open Sans"/>
                <a:ea typeface="Open Sans"/>
                <a:cs typeface="Open Sans"/>
                <a:sym typeface="Open Sans"/>
              </a:rPr>
              <a:t>Users do not have lots of time to spend with searching for the musician. They want it to be as quickly as possible.</a:t>
            </a:r>
            <a:endParaRPr sz="1200"/>
          </a:p>
        </p:txBody>
      </p:sp>
      <p:sp>
        <p:nvSpPr>
          <p:cNvPr id="209" name="Google Shape;209;p46"/>
          <p:cNvSpPr txBox="1"/>
          <p:nvPr/>
        </p:nvSpPr>
        <p:spPr>
          <a:xfrm>
            <a:off x="6865219" y="2008850"/>
            <a:ext cx="1872600" cy="400200"/>
          </a:xfrm>
          <a:prstGeom prst="rect">
            <a:avLst/>
          </a:prstGeom>
          <a:noFill/>
          <a:ln>
            <a:noFill/>
          </a:ln>
        </p:spPr>
        <p:txBody>
          <a:bodyPr anchorCtr="0" anchor="t" bIns="91425" lIns="0" spcFirstLastPara="1" rIns="91425" wrap="square" tIns="91425">
            <a:spAutoFit/>
          </a:bodyPr>
          <a:lstStyle/>
          <a:p>
            <a:pPr indent="0" lvl="0" marL="0" rtl="0" algn="ctr">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Genre</a:t>
            </a:r>
            <a:endParaRPr>
              <a:solidFill>
                <a:srgbClr val="4285F4"/>
              </a:solidFill>
              <a:latin typeface="Open Sans SemiBold"/>
              <a:ea typeface="Open Sans SemiBold"/>
              <a:cs typeface="Open Sans SemiBold"/>
              <a:sym typeface="Open Sans SemiBold"/>
            </a:endParaRPr>
          </a:p>
        </p:txBody>
      </p:sp>
      <p:sp>
        <p:nvSpPr>
          <p:cNvPr id="210" name="Google Shape;210;p46"/>
          <p:cNvSpPr txBox="1"/>
          <p:nvPr/>
        </p:nvSpPr>
        <p:spPr>
          <a:xfrm>
            <a:off x="6865219" y="2522475"/>
            <a:ext cx="1872600" cy="1218900"/>
          </a:xfrm>
          <a:prstGeom prst="rect">
            <a:avLst/>
          </a:prstGeom>
          <a:noFill/>
          <a:ln>
            <a:noFill/>
          </a:ln>
        </p:spPr>
        <p:txBody>
          <a:bodyPr anchorCtr="0" anchor="t" bIns="91425" lIns="0" spcFirstLastPara="1" rIns="91425" wrap="square" tIns="91425">
            <a:spAutoFit/>
          </a:bodyPr>
          <a:lstStyle/>
          <a:p>
            <a:pPr indent="0" lvl="0" marL="0" rtl="0" algn="ctr">
              <a:lnSpc>
                <a:spcPct val="115000"/>
              </a:lnSpc>
              <a:spcBef>
                <a:spcPts val="0"/>
              </a:spcBef>
              <a:spcAft>
                <a:spcPts val="0"/>
              </a:spcAft>
              <a:buNone/>
            </a:pPr>
            <a:r>
              <a:rPr lang="en" sz="1200">
                <a:solidFill>
                  <a:srgbClr val="5F6368"/>
                </a:solidFill>
                <a:latin typeface="Open Sans"/>
                <a:ea typeface="Open Sans"/>
                <a:cs typeface="Open Sans"/>
                <a:sym typeface="Open Sans"/>
              </a:rPr>
              <a:t>There are many genre and styles of the musicians so the filter of the musicians is the very first key of the app.</a:t>
            </a:r>
            <a:endParaRPr sz="1200"/>
          </a:p>
        </p:txBody>
      </p:sp>
      <p:sp>
        <p:nvSpPr>
          <p:cNvPr id="211" name="Google Shape;211;p46"/>
          <p:cNvSpPr/>
          <p:nvPr/>
        </p:nvSpPr>
        <p:spPr>
          <a:xfrm>
            <a:off x="1121125" y="1382121"/>
            <a:ext cx="513300" cy="513300"/>
          </a:xfrm>
          <a:prstGeom prst="ellipse">
            <a:avLst/>
          </a:prstGeom>
          <a:solidFill>
            <a:srgbClr val="EA4335"/>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12" name="Google Shape;212;p46"/>
          <p:cNvSpPr/>
          <p:nvPr/>
        </p:nvSpPr>
        <p:spPr>
          <a:xfrm>
            <a:off x="3262375" y="1382121"/>
            <a:ext cx="513300" cy="513300"/>
          </a:xfrm>
          <a:prstGeom prst="ellipse">
            <a:avLst/>
          </a:prstGeom>
          <a:solidFill>
            <a:srgbClr val="EA4335"/>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213" name="Google Shape;213;p46"/>
          <p:cNvSpPr/>
          <p:nvPr/>
        </p:nvSpPr>
        <p:spPr>
          <a:xfrm>
            <a:off x="5403625" y="1382121"/>
            <a:ext cx="513300" cy="513300"/>
          </a:xfrm>
          <a:prstGeom prst="ellipse">
            <a:avLst/>
          </a:prstGeom>
          <a:solidFill>
            <a:srgbClr val="EA4335"/>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
        <p:nvSpPr>
          <p:cNvPr id="214" name="Google Shape;214;p46"/>
          <p:cNvSpPr/>
          <p:nvPr/>
        </p:nvSpPr>
        <p:spPr>
          <a:xfrm>
            <a:off x="7544875" y="1382121"/>
            <a:ext cx="513300" cy="513300"/>
          </a:xfrm>
          <a:prstGeom prst="ellipse">
            <a:avLst/>
          </a:prstGeom>
          <a:solidFill>
            <a:srgbClr val="EA4335"/>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2200">
                <a:solidFill>
                  <a:srgbClr val="FFFFFF"/>
                </a:solidFill>
                <a:latin typeface="Google Sans Medium"/>
                <a:ea typeface="Google Sans Medium"/>
                <a:cs typeface="Google Sans Medium"/>
                <a:sym typeface="Google Sans Medium"/>
              </a:rPr>
              <a:t>4</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47"/>
          <p:cNvSpPr txBox="1"/>
          <p:nvPr/>
        </p:nvSpPr>
        <p:spPr>
          <a:xfrm>
            <a:off x="517675" y="524350"/>
            <a:ext cx="61086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Persona: </a:t>
            </a:r>
            <a:r>
              <a:rPr b="1" lang="en" sz="2400">
                <a:solidFill>
                  <a:srgbClr val="5F6368"/>
                </a:solidFill>
                <a:latin typeface="Open Sans"/>
                <a:ea typeface="Open Sans"/>
                <a:cs typeface="Open Sans"/>
                <a:sym typeface="Open Sans"/>
              </a:rPr>
              <a:t>Yoli</a:t>
            </a:r>
            <a:endParaRPr b="1" sz="2400">
              <a:solidFill>
                <a:srgbClr val="5F6368"/>
              </a:solidFill>
              <a:latin typeface="Open Sans"/>
              <a:ea typeface="Open Sans"/>
              <a:cs typeface="Open Sans"/>
              <a:sym typeface="Open Sans"/>
            </a:endParaRPr>
          </a:p>
        </p:txBody>
      </p:sp>
      <p:sp>
        <p:nvSpPr>
          <p:cNvPr id="220" name="Google Shape;220;p47"/>
          <p:cNvSpPr txBox="1"/>
          <p:nvPr/>
        </p:nvSpPr>
        <p:spPr>
          <a:xfrm>
            <a:off x="517675" y="1674400"/>
            <a:ext cx="2184600" cy="26628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None/>
            </a:pPr>
            <a:r>
              <a:rPr lang="en">
                <a:solidFill>
                  <a:srgbClr val="EA4335"/>
                </a:solidFill>
                <a:latin typeface="Open Sans SemiBold"/>
                <a:ea typeface="Open Sans SemiBold"/>
                <a:cs typeface="Open Sans SemiBold"/>
                <a:sym typeface="Open Sans SemiBold"/>
              </a:rPr>
              <a:t>Problem statement:</a:t>
            </a:r>
            <a:endParaRPr>
              <a:solidFill>
                <a:srgbClr val="EA4335"/>
              </a:solidFill>
              <a:latin typeface="Open Sans SemiBold"/>
              <a:ea typeface="Open Sans SemiBold"/>
              <a:cs typeface="Open Sans SemiBold"/>
              <a:sym typeface="Open Sans SemiBold"/>
            </a:endParaRPr>
          </a:p>
          <a:p>
            <a:pPr indent="0" lvl="0" marL="0" rtl="0" algn="l">
              <a:lnSpc>
                <a:spcPct val="150000"/>
              </a:lnSpc>
              <a:spcBef>
                <a:spcPts val="0"/>
              </a:spcBef>
              <a:spcAft>
                <a:spcPts val="0"/>
              </a:spcAft>
              <a:buNone/>
            </a:pPr>
            <a:r>
              <a:rPr lang="en">
                <a:solidFill>
                  <a:srgbClr val="5F6368"/>
                </a:solidFill>
                <a:latin typeface="Open Sans"/>
                <a:ea typeface="Open Sans"/>
                <a:cs typeface="Open Sans"/>
                <a:sym typeface="Open Sans"/>
              </a:rPr>
              <a:t>Yoli</a:t>
            </a:r>
            <a:r>
              <a:rPr lang="en">
                <a:solidFill>
                  <a:srgbClr val="5F6368"/>
                </a:solidFill>
                <a:latin typeface="Open Sans"/>
                <a:ea typeface="Open Sans"/>
                <a:cs typeface="Open Sans"/>
                <a:sym typeface="Open Sans"/>
              </a:rPr>
              <a:t> is a </a:t>
            </a:r>
            <a:r>
              <a:rPr lang="en">
                <a:solidFill>
                  <a:schemeClr val="dk2"/>
                </a:solidFill>
                <a:latin typeface="Open Sans"/>
                <a:ea typeface="Open Sans"/>
                <a:cs typeface="Open Sans"/>
                <a:sym typeface="Open Sans"/>
              </a:rPr>
              <a:t>perfectionist newspaper redactor</a:t>
            </a:r>
            <a:r>
              <a:rPr lang="en">
                <a:solidFill>
                  <a:schemeClr val="dk2"/>
                </a:solidFill>
                <a:latin typeface="Open Sans"/>
                <a:ea typeface="Open Sans"/>
                <a:cs typeface="Open Sans"/>
                <a:sym typeface="Open Sans"/>
              </a:rPr>
              <a:t> </a:t>
            </a:r>
            <a:endParaRPr>
              <a:solidFill>
                <a:schemeClr val="dk2"/>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2"/>
                </a:solidFill>
                <a:latin typeface="Open Sans"/>
                <a:ea typeface="Open Sans"/>
                <a:cs typeface="Open Sans"/>
                <a:sym typeface="Open Sans"/>
              </a:rPr>
              <a:t>who needs verification of the band</a:t>
            </a:r>
            <a:endParaRPr>
              <a:solidFill>
                <a:schemeClr val="dk2"/>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2"/>
                </a:solidFill>
                <a:latin typeface="Open Sans"/>
                <a:ea typeface="Open Sans"/>
                <a:cs typeface="Open Sans"/>
                <a:sym typeface="Open Sans"/>
              </a:rPr>
              <a:t>because </a:t>
            </a:r>
            <a:r>
              <a:rPr lang="en">
                <a:solidFill>
                  <a:schemeClr val="dk2"/>
                </a:solidFill>
                <a:latin typeface="Open Sans"/>
                <a:ea typeface="Open Sans"/>
                <a:cs typeface="Open Sans"/>
                <a:sym typeface="Open Sans"/>
              </a:rPr>
              <a:t>she needs that perfect sound for her wedding.</a:t>
            </a:r>
            <a:endParaRPr/>
          </a:p>
        </p:txBody>
      </p:sp>
      <p:pic>
        <p:nvPicPr>
          <p:cNvPr id="221" name="Google Shape;221;p47"/>
          <p:cNvPicPr preferRelativeResize="0"/>
          <p:nvPr/>
        </p:nvPicPr>
        <p:blipFill>
          <a:blip r:embed="rId3">
            <a:alphaModFix/>
          </a:blip>
          <a:stretch>
            <a:fillRect/>
          </a:stretch>
        </p:blipFill>
        <p:spPr>
          <a:xfrm>
            <a:off x="3703200" y="1078450"/>
            <a:ext cx="5353874" cy="3011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48"/>
          <p:cNvSpPr txBox="1"/>
          <p:nvPr/>
        </p:nvSpPr>
        <p:spPr>
          <a:xfrm>
            <a:off x="517675" y="524350"/>
            <a:ext cx="6108600" cy="5541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lang="en" sz="2400">
                <a:solidFill>
                  <a:srgbClr val="5F6368"/>
                </a:solidFill>
                <a:latin typeface="Open Sans"/>
                <a:ea typeface="Open Sans"/>
                <a:cs typeface="Open Sans"/>
                <a:sym typeface="Open Sans"/>
              </a:rPr>
              <a:t>User journey map</a:t>
            </a:r>
            <a:endParaRPr sz="2400">
              <a:solidFill>
                <a:srgbClr val="5F6368"/>
              </a:solidFill>
              <a:latin typeface="Open Sans"/>
              <a:ea typeface="Open Sans"/>
              <a:cs typeface="Open Sans"/>
              <a:sym typeface="Open Sans"/>
            </a:endParaRPr>
          </a:p>
        </p:txBody>
      </p:sp>
      <p:sp>
        <p:nvSpPr>
          <p:cNvPr id="227" name="Google Shape;227;p48"/>
          <p:cNvSpPr txBox="1"/>
          <p:nvPr/>
        </p:nvSpPr>
        <p:spPr>
          <a:xfrm>
            <a:off x="517675" y="1522550"/>
            <a:ext cx="1708800" cy="1693200"/>
          </a:xfrm>
          <a:prstGeom prst="rect">
            <a:avLst/>
          </a:prstGeom>
          <a:noFill/>
          <a:ln>
            <a:noFill/>
          </a:ln>
        </p:spPr>
        <p:txBody>
          <a:bodyPr anchorCtr="0" anchor="t" bIns="91425" lIns="0" spcFirstLastPara="1" rIns="91425" wrap="square" tIns="91425">
            <a:spAutoFit/>
          </a:bodyPr>
          <a:lstStyle/>
          <a:p>
            <a:pPr indent="0" lvl="0" marL="0" rtl="0" algn="l">
              <a:lnSpc>
                <a:spcPct val="150000"/>
              </a:lnSpc>
              <a:spcBef>
                <a:spcPts val="0"/>
              </a:spcBef>
              <a:spcAft>
                <a:spcPts val="0"/>
              </a:spcAft>
              <a:buClr>
                <a:schemeClr val="dk1"/>
              </a:buClr>
              <a:buSzPts val="1100"/>
              <a:buFont typeface="Arial"/>
              <a:buNone/>
            </a:pPr>
            <a:r>
              <a:rPr lang="en">
                <a:solidFill>
                  <a:srgbClr val="5F6368"/>
                </a:solidFill>
                <a:latin typeface="Open Sans"/>
                <a:ea typeface="Open Sans"/>
                <a:cs typeface="Open Sans"/>
                <a:sym typeface="Open Sans"/>
              </a:rPr>
              <a:t>This user journey map identifies primary and main journey the app will offer.</a:t>
            </a:r>
            <a:endParaRPr/>
          </a:p>
        </p:txBody>
      </p:sp>
      <p:pic>
        <p:nvPicPr>
          <p:cNvPr id="228" name="Google Shape;228;p48"/>
          <p:cNvPicPr preferRelativeResize="0"/>
          <p:nvPr/>
        </p:nvPicPr>
        <p:blipFill>
          <a:blip r:embed="rId3">
            <a:alphaModFix/>
          </a:blip>
          <a:stretch>
            <a:fillRect/>
          </a:stretch>
        </p:blipFill>
        <p:spPr>
          <a:xfrm>
            <a:off x="2226584" y="1078450"/>
            <a:ext cx="6917417" cy="3891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